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685" r:id="rId2"/>
  </p:sldMasterIdLst>
  <p:notesMasterIdLst>
    <p:notesMasterId r:id="rId50"/>
  </p:notesMasterIdLst>
  <p:handoutMasterIdLst>
    <p:handoutMasterId r:id="rId51"/>
  </p:handoutMasterIdLst>
  <p:sldIdLst>
    <p:sldId id="322" r:id="rId3"/>
    <p:sldId id="382" r:id="rId4"/>
    <p:sldId id="434" r:id="rId5"/>
    <p:sldId id="430" r:id="rId6"/>
    <p:sldId id="431" r:id="rId7"/>
    <p:sldId id="432" r:id="rId8"/>
    <p:sldId id="350" r:id="rId9"/>
    <p:sldId id="435" r:id="rId10"/>
    <p:sldId id="383" r:id="rId11"/>
    <p:sldId id="385" r:id="rId12"/>
    <p:sldId id="386" r:id="rId13"/>
    <p:sldId id="387" r:id="rId14"/>
    <p:sldId id="391" r:id="rId15"/>
    <p:sldId id="395" r:id="rId16"/>
    <p:sldId id="396" r:id="rId17"/>
    <p:sldId id="392" r:id="rId18"/>
    <p:sldId id="393" r:id="rId19"/>
    <p:sldId id="394" r:id="rId20"/>
    <p:sldId id="388" r:id="rId21"/>
    <p:sldId id="398" r:id="rId22"/>
    <p:sldId id="399" r:id="rId23"/>
    <p:sldId id="402" r:id="rId24"/>
    <p:sldId id="403" r:id="rId25"/>
    <p:sldId id="404" r:id="rId26"/>
    <p:sldId id="408" r:id="rId27"/>
    <p:sldId id="436" r:id="rId28"/>
    <p:sldId id="406" r:id="rId29"/>
    <p:sldId id="407" r:id="rId30"/>
    <p:sldId id="409" r:id="rId31"/>
    <p:sldId id="410" r:id="rId32"/>
    <p:sldId id="411" r:id="rId33"/>
    <p:sldId id="412" r:id="rId34"/>
    <p:sldId id="413" r:id="rId35"/>
    <p:sldId id="414" r:id="rId36"/>
    <p:sldId id="415" r:id="rId37"/>
    <p:sldId id="416" r:id="rId38"/>
    <p:sldId id="417" r:id="rId39"/>
    <p:sldId id="418" r:id="rId40"/>
    <p:sldId id="419" r:id="rId41"/>
    <p:sldId id="420" r:id="rId42"/>
    <p:sldId id="405" r:id="rId43"/>
    <p:sldId id="421" r:id="rId44"/>
    <p:sldId id="423" r:id="rId45"/>
    <p:sldId id="424" r:id="rId46"/>
    <p:sldId id="425" r:id="rId47"/>
    <p:sldId id="427" r:id="rId48"/>
    <p:sldId id="428" r:id="rId49"/>
  </p:sldIdLst>
  <p:sldSz cx="10287000" cy="6858000" type="35mm"/>
  <p:notesSz cx="7099300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2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ad" initials="r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9200"/>
    <a:srgbClr val="008000"/>
    <a:srgbClr val="C5C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74" autoAdjust="0"/>
    <p:restoredTop sz="94566" autoAdjust="0"/>
  </p:normalViewPr>
  <p:slideViewPr>
    <p:cSldViewPr>
      <p:cViewPr varScale="1">
        <p:scale>
          <a:sx n="98" d="100"/>
          <a:sy n="98" d="100"/>
        </p:scale>
        <p:origin x="1086" y="84"/>
      </p:cViewPr>
      <p:guideLst>
        <p:guide orient="horz" pos="2160"/>
        <p:guide pos="3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800" y="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/>
          <a:lstStyle>
            <a:lvl1pPr algn="r">
              <a:defRPr sz="1200"/>
            </a:lvl1pPr>
          </a:lstStyle>
          <a:p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45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800" y="9721451"/>
            <a:ext cx="3076364" cy="510776"/>
          </a:xfrm>
          <a:prstGeom prst="rect">
            <a:avLst/>
          </a:prstGeom>
        </p:spPr>
        <p:txBody>
          <a:bodyPr vert="horz" lIns="94832" tIns="47416" rIns="94832" bIns="47416" rtlCol="0" anchor="b"/>
          <a:lstStyle>
            <a:lvl1pPr algn="r">
              <a:defRPr sz="1200"/>
            </a:lvl1pPr>
          </a:lstStyle>
          <a:p>
            <a:fld id="{DF901940-E5F3-42DB-99D3-3993E66D3061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226016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jpeg>
</file>

<file path=ppt/media/image13.gif>
</file>

<file path=ppt/media/image14.png>
</file>

<file path=ppt/media/image15.jpeg>
</file>

<file path=ppt/media/image16.jpe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800" y="1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AU" dirty="0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69925" y="765175"/>
            <a:ext cx="575945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930" y="4861444"/>
            <a:ext cx="5679440" cy="4605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720493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 dirty="0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800" y="9720493"/>
            <a:ext cx="307636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94" tIns="47446" rIns="94894" bIns="47446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B9CFE92-BD0D-4AD1-9099-33F8449FD0E4}" type="slidenum">
              <a:rPr lang="en-AU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430630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71377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91771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45844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062858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6771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997077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294229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3074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30510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84151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12183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817142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27477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24923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75871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432778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829380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447334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471866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29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52515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817688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32968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39344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56579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617036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125479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79991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439064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065574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719890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39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3926236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40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601717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41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1195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3170034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42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634609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43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1696414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44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500117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45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5106257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46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2936792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47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17652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58798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92449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952757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0912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9CFE92-BD0D-4AD1-9099-33F8449FD0E4}" type="slidenum">
              <a:rPr lang="en-AU" smtClean="0"/>
              <a:pPr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79685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29"/>
            <a:ext cx="874395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86A56226-4868-40AE-8335-88BADB5FF7B3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E54F4F6D-FC15-47B6-8EC1-82C1ADD3F19E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00963" y="228600"/>
            <a:ext cx="2071688" cy="6019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5900" y="228600"/>
            <a:ext cx="6062663" cy="6019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7A4298B1-BE91-4684-B3C4-3EE450043D09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0465" y="4956050"/>
            <a:ext cx="9105036" cy="916230"/>
          </a:xfrm>
          <a:effectLst/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0516" y="5872280"/>
            <a:ext cx="9114986" cy="6108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96384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879" y="985721"/>
            <a:ext cx="8933243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879" y="1749245"/>
            <a:ext cx="8933244" cy="4428446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9346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5139" y="527605"/>
            <a:ext cx="7558898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1224" y="1443835"/>
            <a:ext cx="7558898" cy="4733855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631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4406901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2906713"/>
            <a:ext cx="874395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2616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833015"/>
            <a:ext cx="9258300" cy="58462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00201"/>
            <a:ext cx="45434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9225" y="1600201"/>
            <a:ext cx="45434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39467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086" y="985720"/>
            <a:ext cx="9258300" cy="72281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5920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5086" y="1780720"/>
            <a:ext cx="4638414" cy="571629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592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5086" y="2391540"/>
            <a:ext cx="4638414" cy="335951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1" y="1780720"/>
            <a:ext cx="4619887" cy="571630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592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391541"/>
            <a:ext cx="4619887" cy="335951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9960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98199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714A7D13-DA09-415E-9530-06F75B16A7D6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273050"/>
            <a:ext cx="338435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273051"/>
            <a:ext cx="575071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1435101"/>
            <a:ext cx="338435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7212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44787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0670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58075" y="274639"/>
            <a:ext cx="2314575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274639"/>
            <a:ext cx="6772275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5913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4406904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4CC974D3-53CB-4D8C-AED3-12D75DCCF8CC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5902" y="1295400"/>
            <a:ext cx="4067175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05478" y="1295400"/>
            <a:ext cx="4067175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165EF9DE-15CD-4A73-B4F7-23AC47FBEAC8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0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0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6050" y="1535113"/>
            <a:ext cx="45466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6050" y="2174875"/>
            <a:ext cx="4546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33F50FD5-7D52-42EB-BDC8-C9EC3CCC6D63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8B771898-7976-48C9-92A7-62935B5A0F83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0CF4429A-34CF-451D-9A05-8291582673BA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73050"/>
            <a:ext cx="338455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2725" y="273054"/>
            <a:ext cx="574992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2" y="1435103"/>
            <a:ext cx="338455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2224C666-DF94-4A66-B382-10253D31873C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125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125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125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dirty="0"/>
              <a:t>SIT172 Programming for Engineers (2005)	Lecture 4, Page </a:t>
            </a:r>
            <a:fld id="{0109776E-F618-4F2A-8C1B-A082FBC43236}" type="slidenum">
              <a:rPr lang="en-AU"/>
              <a:pPr/>
              <a:t>‹#›</a:t>
            </a:fld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9" name="Picture 7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-152400"/>
            <a:ext cx="10287000" cy="7010400"/>
          </a:xfrm>
          <a:prstGeom prst="rect">
            <a:avLst/>
          </a:prstGeom>
          <a:noFill/>
        </p:spPr>
      </p:pic>
      <p:sp>
        <p:nvSpPr>
          <p:cNvPr id="8200" name="Rectangle 8"/>
          <p:cNvSpPr>
            <a:spLocks noChangeArrowheads="1"/>
          </p:cNvSpPr>
          <p:nvPr userDrawn="1"/>
        </p:nvSpPr>
        <p:spPr bwMode="auto">
          <a:xfrm>
            <a:off x="0" y="1143000"/>
            <a:ext cx="10287000" cy="52578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AU" dirty="0"/>
          </a:p>
        </p:txBody>
      </p:sp>
      <p:pic>
        <p:nvPicPr>
          <p:cNvPr id="8201" name="Picture 9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381002" y="2362204"/>
            <a:ext cx="733425" cy="733425"/>
          </a:xfrm>
          <a:prstGeom prst="rect">
            <a:avLst/>
          </a:prstGeom>
          <a:noFill/>
        </p:spPr>
      </p:pic>
      <p:pic>
        <p:nvPicPr>
          <p:cNvPr id="8202" name="Picture 10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8077201" y="6505579"/>
            <a:ext cx="2019300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85900" y="228600"/>
            <a:ext cx="828675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85900" y="1295400"/>
            <a:ext cx="828675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485902" y="6477000"/>
            <a:ext cx="6096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tabLst>
                <a:tab pos="5207000" algn="r"/>
              </a:tabLst>
              <a:defRPr sz="1400" b="1">
                <a:latin typeface="+mn-lt"/>
              </a:defRPr>
            </a:lvl1pPr>
          </a:lstStyle>
          <a:p>
            <a:r>
              <a:rPr lang="en-AU" dirty="0"/>
              <a:t>SIT172 Programming for Engineers (2005)	Lecture 4, Page </a:t>
            </a:r>
            <a:fld id="{AAC6B112-AE25-4431-9FD0-CFCB191A4CCE}" type="slidenum">
              <a:rPr lang="en-AU"/>
              <a:pPr/>
              <a:t>‹#›</a:t>
            </a:fld>
            <a:endParaRPr lang="en-A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Narrow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600201"/>
            <a:ext cx="92583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3077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lang="en-US" sz="3600" kern="1200" dirty="0">
          <a:solidFill>
            <a:srgbClr val="659200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7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4.m4a"/><Relationship Id="rId7" Type="http://schemas.openxmlformats.org/officeDocument/2006/relationships/image" Target="../media/image9.jpe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4.xml"/><Relationship Id="rId4" Type="http://schemas.openxmlformats.org/officeDocument/2006/relationships/audio" Target="../media/media4.m4a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6" Type="http://schemas.openxmlformats.org/officeDocument/2006/relationships/image" Target="../media/image7.png"/><Relationship Id="rId5" Type="http://schemas.openxmlformats.org/officeDocument/2006/relationships/image" Target="../media/image15.jpeg"/><Relationship Id="rId4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6" Type="http://schemas.openxmlformats.org/officeDocument/2006/relationships/image" Target="../media/image7.png"/><Relationship Id="rId5" Type="http://schemas.openxmlformats.org/officeDocument/2006/relationships/image" Target="../media/image16.jpeg"/><Relationship Id="rId4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7.png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6" Type="http://schemas.openxmlformats.org/officeDocument/2006/relationships/image" Target="../media/image18.png"/><Relationship Id="rId5" Type="http://schemas.openxmlformats.org/officeDocument/2006/relationships/image" Target="../media/image17.gif"/><Relationship Id="rId4" Type="http://schemas.openxmlformats.org/officeDocument/2006/relationships/notesSlide" Target="../notesSlides/notesSlide3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6" Type="http://schemas.openxmlformats.org/officeDocument/2006/relationships/image" Target="../media/image7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3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7.png"/><Relationship Id="rId2" Type="http://schemas.openxmlformats.org/officeDocument/2006/relationships/audio" Target="../media/media43.m4a"/><Relationship Id="rId1" Type="http://schemas.microsoft.com/office/2007/relationships/media" Target="../media/media43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4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4.m4a"/><Relationship Id="rId1" Type="http://schemas.microsoft.com/office/2007/relationships/media" Target="../media/media4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5.m4a"/><Relationship Id="rId1" Type="http://schemas.microsoft.com/office/2007/relationships/media" Target="../media/media45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6.m4a"/><Relationship Id="rId1" Type="http://schemas.microsoft.com/office/2007/relationships/media" Target="../media/media46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4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48.m4a"/><Relationship Id="rId7" Type="http://schemas.openxmlformats.org/officeDocument/2006/relationships/image" Target="../media/image13.gif"/><Relationship Id="rId2" Type="http://schemas.openxmlformats.org/officeDocument/2006/relationships/audio" Target="../media/media47.m4a"/><Relationship Id="rId1" Type="http://schemas.microsoft.com/office/2007/relationships/media" Target="../media/media47.m4a"/><Relationship Id="rId6" Type="http://schemas.openxmlformats.org/officeDocument/2006/relationships/notesSlide" Target="../notesSlides/notesSlide45.xml"/><Relationship Id="rId5" Type="http://schemas.openxmlformats.org/officeDocument/2006/relationships/slideLayout" Target="../slideLayouts/slideLayout14.xml"/><Relationship Id="rId4" Type="http://schemas.openxmlformats.org/officeDocument/2006/relationships/audio" Target="../media/media48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7.png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8335" y="1"/>
            <a:ext cx="5182820" cy="1068935"/>
          </a:xfrm>
        </p:spPr>
        <p:txBody>
          <a:bodyPr>
            <a:noAutofit/>
          </a:bodyPr>
          <a:lstStyle/>
          <a:p>
            <a:br>
              <a:rPr lang="en-US" sz="3200" dirty="0"/>
            </a:br>
            <a:r>
              <a:rPr lang="en-US" sz="3200" dirty="0"/>
              <a:t>SIT105 - Critical Thinking and Problem Solving for IT</a:t>
            </a:r>
            <a:br>
              <a:rPr lang="en-US" sz="3200" dirty="0"/>
            </a:br>
            <a:r>
              <a:rPr lang="en-US" sz="3200" u="sng" dirty="0">
                <a:solidFill>
                  <a:srgbClr val="FFFF00"/>
                </a:solidFill>
              </a:rPr>
              <a:t>Class 09</a:t>
            </a:r>
            <a:endParaRPr lang="en-US" sz="3200" u="sng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65000"/>
                  </a:prst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24500" y="5691590"/>
            <a:ext cx="4967335" cy="6108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rPr>
              <a:t>Dr. Frank Jiang </a:t>
            </a:r>
          </a:p>
          <a:p>
            <a:r>
              <a:rPr 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60000"/>
                    </a:prstClr>
                  </a:outerShdw>
                </a:effectLst>
                <a:latin typeface="+mj-lt"/>
                <a:ea typeface="+mj-ea"/>
                <a:cs typeface="+mj-cs"/>
              </a:rPr>
              <a:t>Frank.Jiang@deakin.edu.au</a:t>
            </a:r>
          </a:p>
        </p:txBody>
      </p:sp>
      <p:sp>
        <p:nvSpPr>
          <p:cNvPr id="4" name="Rectangle 3"/>
          <p:cNvSpPr/>
          <p:nvPr/>
        </p:nvSpPr>
        <p:spPr>
          <a:xfrm>
            <a:off x="18434" y="4999093"/>
            <a:ext cx="588706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i="1" dirty="0">
                <a:solidFill>
                  <a:srgbClr val="FFFF00"/>
                </a:solidFill>
              </a:rPr>
              <a:t>Communication Between Modules!</a:t>
            </a:r>
          </a:p>
          <a:p>
            <a:pPr>
              <a:buNone/>
            </a:pPr>
            <a:r>
              <a:rPr lang="en-US" sz="2800" b="1" dirty="0">
                <a:solidFill>
                  <a:srgbClr val="FFFF00"/>
                </a:solidFill>
              </a:rPr>
              <a:t>Part 1 </a:t>
            </a:r>
            <a:r>
              <a:rPr lang="en-US" sz="2800" dirty="0">
                <a:solidFill>
                  <a:srgbClr val="FFFF00"/>
                </a:solidFill>
              </a:rPr>
              <a:t>– Cohesion</a:t>
            </a:r>
            <a:endParaRPr lang="en-US" sz="2800" b="1" dirty="0">
              <a:solidFill>
                <a:srgbClr val="FFFF00"/>
              </a:solidFill>
            </a:endParaRPr>
          </a:p>
          <a:p>
            <a:pPr>
              <a:buNone/>
            </a:pPr>
            <a:r>
              <a:rPr lang="en-US" sz="2800" b="1" dirty="0">
                <a:solidFill>
                  <a:srgbClr val="FFFF00"/>
                </a:solidFill>
              </a:rPr>
              <a:t>Part 2 </a:t>
            </a:r>
            <a:r>
              <a:rPr lang="en-US" sz="2800" dirty="0">
                <a:solidFill>
                  <a:srgbClr val="FFFF00"/>
                </a:solidFill>
              </a:rPr>
              <a:t>– </a:t>
            </a:r>
            <a:r>
              <a:rPr lang="en-GB" sz="2800" dirty="0">
                <a:solidFill>
                  <a:srgbClr val="FFFF00"/>
                </a:solidFill>
              </a:rPr>
              <a:t>Coupling</a:t>
            </a:r>
            <a:endParaRPr lang="en-US" sz="2800" dirty="0">
              <a:solidFill>
                <a:srgbClr val="FFFF00"/>
              </a:solidFill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1DEC16-F538-4CB9-B30E-D0C2C5CC6A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491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555951" y="274638"/>
            <a:ext cx="5330750" cy="563562"/>
          </a:xfrm>
        </p:spPr>
        <p:txBody>
          <a:bodyPr>
            <a:normAutofit fontScale="90000"/>
          </a:bodyPr>
          <a:lstStyle/>
          <a:p>
            <a:r>
              <a:rPr lang="en-GB" dirty="0"/>
              <a:t>Module Cohesion</a:t>
            </a:r>
            <a:endParaRPr lang="en-AU" dirty="0"/>
          </a:p>
        </p:txBody>
      </p:sp>
      <p:sp>
        <p:nvSpPr>
          <p:cNvPr id="3" name="Right Arrow 2"/>
          <p:cNvSpPr/>
          <p:nvPr/>
        </p:nvSpPr>
        <p:spPr>
          <a:xfrm>
            <a:off x="7390171" y="5699156"/>
            <a:ext cx="2630129" cy="930244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Lets discuss these</a:t>
            </a:r>
          </a:p>
        </p:txBody>
      </p:sp>
      <p:sp>
        <p:nvSpPr>
          <p:cNvPr id="4" name="AutoShape 3"/>
          <p:cNvSpPr>
            <a:spLocks noChangeArrowheads="1"/>
          </p:cNvSpPr>
          <p:nvPr/>
        </p:nvSpPr>
        <p:spPr bwMode="auto">
          <a:xfrm>
            <a:off x="2400301" y="1143000"/>
            <a:ext cx="5486400" cy="5029200"/>
          </a:xfrm>
          <a:prstGeom prst="upArrow">
            <a:avLst>
              <a:gd name="adj1" fmla="val 54352"/>
              <a:gd name="adj2" fmla="val 54384"/>
            </a:avLst>
          </a:prstGeom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endParaRPr lang="en-US" altLang="en-US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505364" y="1752600"/>
            <a:ext cx="19407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i="1" dirty="0"/>
              <a:t>High Cohesion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7039334" y="5070506"/>
            <a:ext cx="99976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i="1" dirty="0"/>
              <a:t>Low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3924301" y="1458119"/>
            <a:ext cx="2474276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Functional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Sequential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Communicational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Procedural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Temporal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Logical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Coincidental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968C890-4F61-475B-B4CE-F93FA2DB72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666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0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2314575" y="762001"/>
            <a:ext cx="8553450" cy="639762"/>
          </a:xfrm>
        </p:spPr>
        <p:txBody>
          <a:bodyPr>
            <a:normAutofit fontScale="90000"/>
          </a:bodyPr>
          <a:lstStyle/>
          <a:p>
            <a:r>
              <a:rPr lang="en-GB" dirty="0"/>
              <a:t>1. Coincidental Cohesion (low cohesion)</a:t>
            </a:r>
            <a:endParaRPr lang="en-AU" dirty="0"/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2400300" y="1600200"/>
            <a:ext cx="8143875" cy="4525963"/>
          </a:xfrm>
        </p:spPr>
        <p:txBody>
          <a:bodyPr>
            <a:normAutofit/>
          </a:bodyPr>
          <a:lstStyle/>
          <a:p>
            <a:r>
              <a:rPr lang="en-GB" sz="3200" u="sng" dirty="0"/>
              <a:t>No obvious relationship</a:t>
            </a:r>
            <a:r>
              <a:rPr lang="en-GB" sz="3200" dirty="0"/>
              <a:t> between the elements of the module</a:t>
            </a:r>
          </a:p>
          <a:p>
            <a:r>
              <a:rPr lang="en-US" altLang="en-US" sz="3200" dirty="0"/>
              <a:t>Parts of the module are only related by their location in the source code.</a:t>
            </a:r>
          </a:p>
          <a:p>
            <a:r>
              <a:rPr lang="en-GB" sz="3200" dirty="0">
                <a:solidFill>
                  <a:srgbClr val="FF0000"/>
                </a:solidFill>
              </a:rPr>
              <a:t>Worst form and to be avoided!</a:t>
            </a:r>
          </a:p>
        </p:txBody>
      </p:sp>
      <p:grpSp>
        <p:nvGrpSpPr>
          <p:cNvPr id="13" name="Group 12"/>
          <p:cNvGrpSpPr>
            <a:grpSpLocks/>
          </p:cNvGrpSpPr>
          <p:nvPr/>
        </p:nvGrpSpPr>
        <p:grpSpPr bwMode="auto">
          <a:xfrm>
            <a:off x="8191500" y="4800600"/>
            <a:ext cx="1866900" cy="1825625"/>
            <a:chOff x="6831281" y="4673930"/>
            <a:chExt cx="1992086" cy="1836758"/>
          </a:xfrm>
        </p:grpSpPr>
        <p:sp>
          <p:nvSpPr>
            <p:cNvPr id="14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15" name="Text Box 7"/>
            <p:cNvSpPr txBox="1">
              <a:spLocks noChangeArrowheads="1"/>
            </p:cNvSpPr>
            <p:nvPr/>
          </p:nvSpPr>
          <p:spPr bwMode="auto">
            <a:xfrm>
              <a:off x="6929844" y="5013568"/>
              <a:ext cx="1806072" cy="1497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sz="1200" b="1" dirty="0">
                  <a:latin typeface="Arial" charset="0"/>
                </a:rPr>
                <a:t>Functional</a:t>
              </a:r>
            </a:p>
            <a:p>
              <a:pPr algn="ctr">
                <a:defRPr/>
              </a:pPr>
              <a:r>
                <a:rPr lang="en-US" sz="1200" b="1" dirty="0">
                  <a:latin typeface="Arial" charset="0"/>
                </a:rPr>
                <a:t>Sequential</a:t>
              </a:r>
            </a:p>
            <a:p>
              <a:pPr algn="ctr">
                <a:defRPr/>
              </a:pPr>
              <a:r>
                <a:rPr lang="en-US" sz="1200" b="1" dirty="0">
                  <a:latin typeface="Arial" charset="0"/>
                </a:rPr>
                <a:t>Communicational</a:t>
              </a:r>
            </a:p>
            <a:p>
              <a:pPr algn="ctr">
                <a:defRPr/>
              </a:pPr>
              <a:r>
                <a:rPr lang="en-US" sz="1200" b="1" dirty="0">
                  <a:latin typeface="Arial" charset="0"/>
                </a:rPr>
                <a:t>Procedural</a:t>
              </a:r>
            </a:p>
            <a:p>
              <a:pPr algn="ctr">
                <a:defRPr/>
              </a:pPr>
              <a:r>
                <a:rPr lang="en-US" sz="1200" b="1" dirty="0">
                  <a:latin typeface="Arial" charset="0"/>
                </a:rPr>
                <a:t>Temporal</a:t>
              </a:r>
            </a:p>
            <a:p>
              <a:pPr algn="ctr">
                <a:defRPr/>
              </a:pPr>
              <a:r>
                <a:rPr lang="en-US" sz="1200" b="1" dirty="0">
                  <a:latin typeface="Arial" charset="0"/>
                </a:rPr>
                <a:t>Logical</a:t>
              </a:r>
            </a:p>
            <a:p>
              <a:pPr algn="ctr">
                <a:defRPr/>
              </a:pPr>
              <a:r>
                <a:rPr lang="en-US" sz="1200" b="1" dirty="0">
                  <a:solidFill>
                    <a:srgbClr val="0070C0"/>
                  </a:solidFill>
                  <a:latin typeface="Arial" charset="0"/>
                </a:rPr>
                <a:t>Coincidental</a:t>
              </a:r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B198229-F463-4B85-B3BC-E25E0306BA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291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628900" y="148431"/>
            <a:ext cx="7143750" cy="715962"/>
          </a:xfrm>
        </p:spPr>
        <p:txBody>
          <a:bodyPr/>
          <a:lstStyle/>
          <a:p>
            <a:r>
              <a:rPr lang="en-GB" dirty="0"/>
              <a:t>2. Logical Cohesion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1943100" y="897890"/>
            <a:ext cx="7974452" cy="4740910"/>
          </a:xfrm>
        </p:spPr>
        <p:txBody>
          <a:bodyPr>
            <a:normAutofit fontScale="92500"/>
          </a:bodyPr>
          <a:lstStyle/>
          <a:p>
            <a:r>
              <a:rPr lang="en-GB" sz="2800" dirty="0"/>
              <a:t>Elements are grouped together because they </a:t>
            </a:r>
            <a:r>
              <a:rPr lang="en-GB" sz="2800" dirty="0">
                <a:solidFill>
                  <a:srgbClr val="FF0000"/>
                </a:solidFill>
              </a:rPr>
              <a:t>do </a:t>
            </a:r>
            <a:r>
              <a:rPr lang="en-GB" sz="2800" u="sng" dirty="0">
                <a:solidFill>
                  <a:srgbClr val="FF0000"/>
                </a:solidFill>
              </a:rPr>
              <a:t>the same kind of thing!</a:t>
            </a:r>
          </a:p>
          <a:p>
            <a:r>
              <a:rPr lang="en-US" altLang="en-US" sz="2800" dirty="0"/>
              <a:t>Elements of a module are related </a:t>
            </a:r>
            <a:r>
              <a:rPr lang="en-US" altLang="en-US" sz="2800" b="1" dirty="0">
                <a:solidFill>
                  <a:srgbClr val="FF0000"/>
                </a:solidFill>
              </a:rPr>
              <a:t>logically</a:t>
            </a:r>
            <a:r>
              <a:rPr lang="en-US" altLang="en-US" sz="2800" dirty="0">
                <a:solidFill>
                  <a:srgbClr val="FF0000"/>
                </a:solidFill>
              </a:rPr>
              <a:t> and </a:t>
            </a:r>
            <a:r>
              <a:rPr lang="en-US" altLang="en-US" sz="2800" b="1" dirty="0">
                <a:solidFill>
                  <a:srgbClr val="FF0000"/>
                </a:solidFill>
              </a:rPr>
              <a:t>not</a:t>
            </a:r>
            <a:r>
              <a:rPr lang="en-US" altLang="en-US" sz="2800" dirty="0">
                <a:solidFill>
                  <a:srgbClr val="FF0000"/>
                </a:solidFill>
              </a:rPr>
              <a:t> </a:t>
            </a:r>
            <a:r>
              <a:rPr lang="en-US" altLang="en-US" sz="2800" b="1" dirty="0">
                <a:solidFill>
                  <a:srgbClr val="FF0000"/>
                </a:solidFill>
              </a:rPr>
              <a:t>functionally</a:t>
            </a:r>
            <a:r>
              <a:rPr lang="en-US" altLang="en-US" sz="2800" dirty="0">
                <a:solidFill>
                  <a:srgbClr val="FF0000"/>
                </a:solidFill>
              </a:rPr>
              <a:t>.</a:t>
            </a:r>
          </a:p>
          <a:p>
            <a:r>
              <a:rPr lang="en-GB" sz="2800" u="sng" dirty="0"/>
              <a:t>E.g.</a:t>
            </a:r>
          </a:p>
          <a:p>
            <a:pPr lvl="1"/>
            <a:r>
              <a:rPr lang="en-US" altLang="en-US" dirty="0"/>
              <a:t>A module reads inputs from tape, disk, and network. </a:t>
            </a:r>
          </a:p>
          <a:p>
            <a:pPr lvl="1"/>
            <a:r>
              <a:rPr lang="en-US" altLang="en-US" dirty="0"/>
              <a:t>All the code for these functions are in the same module. </a:t>
            </a:r>
          </a:p>
          <a:p>
            <a:pPr lvl="1"/>
            <a:r>
              <a:rPr lang="en-US" altLang="en-US" dirty="0"/>
              <a:t>Operations are related, but the functions are significantly different.</a:t>
            </a:r>
          </a:p>
          <a:p>
            <a:endParaRPr lang="en-GB" sz="2800" u="sng" dirty="0"/>
          </a:p>
          <a:p>
            <a:pPr marL="0" indent="0">
              <a:buNone/>
            </a:pPr>
            <a:endParaRPr lang="en-GB" sz="2800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8496300" y="5068840"/>
            <a:ext cx="1992313" cy="1774825"/>
            <a:chOff x="6831281" y="4673930"/>
            <a:chExt cx="1992086" cy="1774372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CA2B0E0-84F8-419D-9C36-8127FDA10B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592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630496" y="119856"/>
            <a:ext cx="7056712" cy="773112"/>
          </a:xfrm>
        </p:spPr>
        <p:txBody>
          <a:bodyPr/>
          <a:lstStyle/>
          <a:p>
            <a:r>
              <a:rPr lang="en-GB" dirty="0"/>
              <a:t>3. Temporal Cohesion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781300" y="1112837"/>
            <a:ext cx="6934200" cy="4525963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Elements in a module related only because they are </a:t>
            </a:r>
            <a:r>
              <a:rPr lang="en-GB" u="sng" dirty="0">
                <a:solidFill>
                  <a:srgbClr val="FF0000"/>
                </a:solidFill>
              </a:rPr>
              <a:t>executed at the same time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such as </a:t>
            </a:r>
            <a:r>
              <a:rPr lang="en-GB" i="1" dirty="0"/>
              <a:t>start of program, end of program, and other events.</a:t>
            </a:r>
          </a:p>
          <a:p>
            <a:pPr lvl="1"/>
            <a:r>
              <a:rPr lang="en-US" altLang="en-US" dirty="0"/>
              <a:t>Elements are grouped by when they are processed. </a:t>
            </a:r>
          </a:p>
          <a:p>
            <a:pPr lvl="1"/>
            <a:endParaRPr lang="en-US" altLang="en-US" dirty="0"/>
          </a:p>
          <a:p>
            <a:r>
              <a:rPr lang="en-GB" dirty="0"/>
              <a:t>These tasks may not be interrelated in any way!</a:t>
            </a:r>
          </a:p>
          <a:p>
            <a:pPr lvl="1"/>
            <a:r>
              <a:rPr lang="en-GB" dirty="0"/>
              <a:t>May have a module, with several things to do at the start of the program but are not related.</a:t>
            </a: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571500" y="4751387"/>
            <a:ext cx="1708367" cy="1774825"/>
            <a:chOff x="6831281" y="4673930"/>
            <a:chExt cx="1992086" cy="1774372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F3742CD-5F0B-4BEE-AEDE-9689783C34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9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6500" y="-4763"/>
            <a:ext cx="7162800" cy="657225"/>
          </a:xfrm>
        </p:spPr>
        <p:txBody>
          <a:bodyPr/>
          <a:lstStyle/>
          <a:p>
            <a:r>
              <a:rPr lang="en-GB" dirty="0"/>
              <a:t>3. Temporal Cohesion (example)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71700" y="762000"/>
            <a:ext cx="7856537" cy="5181600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400" dirty="0"/>
              <a:t>An </a:t>
            </a:r>
            <a:r>
              <a:rPr lang="en-GB" sz="2400" u="sng" dirty="0"/>
              <a:t>initialisation</a:t>
            </a:r>
            <a:r>
              <a:rPr lang="en-GB" sz="2400" dirty="0"/>
              <a:t> module may contain all of the following: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2400" dirty="0"/>
              <a:t>initialising variables </a:t>
            </a:r>
            <a:r>
              <a:rPr lang="en-GB" sz="2400" dirty="0">
                <a:solidFill>
                  <a:srgbClr val="008000"/>
                </a:solidFill>
              </a:rPr>
              <a:t>(e.g. set X = 0)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2400" dirty="0"/>
              <a:t>creating data structures and/or objects</a:t>
            </a:r>
            <a:r>
              <a:rPr lang="en-GB" sz="2400" dirty="0">
                <a:solidFill>
                  <a:srgbClr val="008000"/>
                </a:solidFill>
              </a:rPr>
              <a:t> (data structure can be like say a student record)</a:t>
            </a:r>
          </a:p>
          <a:p>
            <a:pPr marL="1371600" lvl="2" indent="-514350"/>
            <a:r>
              <a:rPr lang="en-AU" dirty="0">
                <a:solidFill>
                  <a:srgbClr val="008000"/>
                </a:solidFill>
              </a:rPr>
              <a:t>An object can be a variable, a data structure, or a function.</a:t>
            </a:r>
            <a:endParaRPr lang="en-GB" dirty="0">
              <a:solidFill>
                <a:srgbClr val="008000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GB" sz="2400" dirty="0"/>
              <a:t>initialising data structures and/or objects</a:t>
            </a:r>
            <a:r>
              <a:rPr lang="en-GB" sz="2400" dirty="0">
                <a:solidFill>
                  <a:srgbClr val="008000"/>
                </a:solidFill>
              </a:rPr>
              <a:t> (putting data into these objects)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2400" dirty="0"/>
              <a:t>opening files </a:t>
            </a:r>
            <a:r>
              <a:rPr lang="en-GB" sz="2400" dirty="0">
                <a:solidFill>
                  <a:srgbClr val="008000"/>
                </a:solidFill>
              </a:rPr>
              <a:t>(getting access to data files)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2400" dirty="0"/>
              <a:t>connecting to other local processes </a:t>
            </a:r>
            <a:r>
              <a:rPr lang="en-GB" sz="2400" dirty="0">
                <a:solidFill>
                  <a:srgbClr val="008000"/>
                </a:solidFill>
              </a:rPr>
              <a:t>(operating system manages the processes)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2400" dirty="0"/>
              <a:t>connecting to other remote processes</a:t>
            </a:r>
            <a:r>
              <a:rPr lang="en-GB" sz="2400" dirty="0">
                <a:solidFill>
                  <a:srgbClr val="008000"/>
                </a:solidFill>
              </a:rPr>
              <a:t> (processes on another machine)</a:t>
            </a:r>
          </a:p>
          <a:p>
            <a:pPr>
              <a:buNone/>
            </a:pPr>
            <a:endParaRPr lang="en-GB" sz="2400" dirty="0"/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18435" y="0"/>
            <a:ext cx="1774842" cy="1850232"/>
            <a:chOff x="6831281" y="4673930"/>
            <a:chExt cx="1992086" cy="1774372"/>
          </a:xfrm>
        </p:grpSpPr>
        <p:sp>
          <p:nvSpPr>
            <p:cNvPr id="6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7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sp>
        <p:nvSpPr>
          <p:cNvPr id="8" name="Rectangle 7"/>
          <p:cNvSpPr/>
          <p:nvPr/>
        </p:nvSpPr>
        <p:spPr>
          <a:xfrm>
            <a:off x="1679041" y="6107931"/>
            <a:ext cx="8349196" cy="83099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en-US" dirty="0"/>
              <a:t>Lots of different activities occur, all at initialization time!</a:t>
            </a:r>
          </a:p>
          <a:p>
            <a:r>
              <a:rPr lang="en-US" dirty="0"/>
              <a:t>Are they all related to the same task though?</a:t>
            </a:r>
            <a:endParaRPr lang="en-AU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B87853-142D-4F04-AFF3-22C790C504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0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2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3086100" y="142041"/>
            <a:ext cx="6686550" cy="838199"/>
          </a:xfrm>
        </p:spPr>
        <p:txBody>
          <a:bodyPr/>
          <a:lstStyle/>
          <a:p>
            <a:r>
              <a:rPr lang="en-GB" dirty="0"/>
              <a:t>4. Procedural Cohesion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324099" y="1112837"/>
            <a:ext cx="7448551" cy="4525963"/>
          </a:xfrm>
        </p:spPr>
        <p:txBody>
          <a:bodyPr/>
          <a:lstStyle/>
          <a:p>
            <a:r>
              <a:rPr lang="en-US" altLang="en-US" sz="2800" dirty="0"/>
              <a:t>Elements of a module are </a:t>
            </a:r>
            <a:r>
              <a:rPr lang="en-US" altLang="en-US" sz="2800" u="sng" dirty="0"/>
              <a:t>related only </a:t>
            </a:r>
            <a:r>
              <a:rPr lang="en-US" altLang="en-US" sz="2800" dirty="0"/>
              <a:t>to </a:t>
            </a:r>
            <a:r>
              <a:rPr lang="en-US" altLang="en-US" sz="2800" dirty="0">
                <a:solidFill>
                  <a:srgbClr val="FF0000"/>
                </a:solidFill>
              </a:rPr>
              <a:t>ensure a particular order of execution</a:t>
            </a:r>
            <a:r>
              <a:rPr lang="en-US" altLang="en-US" sz="2800" dirty="0"/>
              <a:t>.</a:t>
            </a:r>
          </a:p>
          <a:p>
            <a:pPr lvl="1"/>
            <a:r>
              <a:rPr lang="en-US" altLang="en-US" dirty="0"/>
              <a:t>This first, then that and then something else.</a:t>
            </a:r>
          </a:p>
          <a:p>
            <a:r>
              <a:rPr lang="en-US" altLang="en-US" sz="2800" dirty="0"/>
              <a:t>Actions can still be weakly connected though. </a:t>
            </a:r>
          </a:p>
          <a:p>
            <a:endParaRPr lang="en-GB" sz="2800" u="sng" dirty="0"/>
          </a:p>
          <a:p>
            <a:pPr marL="0" indent="0">
              <a:buNone/>
            </a:pPr>
            <a:r>
              <a:rPr lang="en-GB" sz="2800" b="1" dirty="0"/>
              <a:t>E.g. </a:t>
            </a:r>
            <a:r>
              <a:rPr lang="en-GB" sz="2800" dirty="0"/>
              <a:t>In your module your first 10 lines do something, your next 20 do something else.</a:t>
            </a:r>
          </a:p>
          <a:p>
            <a:pPr lvl="1"/>
            <a:r>
              <a:rPr lang="en-GB" sz="2400" dirty="0"/>
              <a:t>You move the 20 lines of code to the very top so it occurs first instead of the 10</a:t>
            </a:r>
          </a:p>
          <a:p>
            <a:endParaRPr lang="en-GB" sz="2800" u="sng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8686800" y="5064408"/>
            <a:ext cx="1725613" cy="1774825"/>
            <a:chOff x="6831281" y="4673930"/>
            <a:chExt cx="1992086" cy="1774372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5B850D9-B2BE-4C56-9F85-4FA3E00B59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1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05100" y="76200"/>
            <a:ext cx="7010400" cy="838200"/>
          </a:xfrm>
        </p:spPr>
        <p:txBody>
          <a:bodyPr/>
          <a:lstStyle/>
          <a:p>
            <a:r>
              <a:rPr lang="en-GB" dirty="0"/>
              <a:t>4. Procedural Cohesion (example)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1866900" y="1143000"/>
            <a:ext cx="8058150" cy="4525963"/>
          </a:xfrm>
        </p:spPr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en-GB" dirty="0"/>
              <a:t>A module that sends email performs the following:</a:t>
            </a:r>
          </a:p>
          <a:p>
            <a:pPr lvl="1">
              <a:buFont typeface="Arial" pitchFamily="34" charset="0"/>
              <a:buChar char="•"/>
            </a:pPr>
            <a:r>
              <a:rPr lang="en-GB" dirty="0"/>
              <a:t>Get the sender’s address</a:t>
            </a:r>
          </a:p>
          <a:p>
            <a:pPr lvl="1">
              <a:buFont typeface="Arial" pitchFamily="34" charset="0"/>
              <a:buChar char="•"/>
            </a:pPr>
            <a:r>
              <a:rPr lang="en-GB" dirty="0"/>
              <a:t>Get the receiver’s address</a:t>
            </a:r>
          </a:p>
          <a:p>
            <a:pPr lvl="1">
              <a:buFont typeface="Arial" pitchFamily="34" charset="0"/>
              <a:buChar char="•"/>
            </a:pPr>
            <a:r>
              <a:rPr lang="en-GB" dirty="0"/>
              <a:t>Get the subject text</a:t>
            </a:r>
          </a:p>
          <a:p>
            <a:pPr lvl="1">
              <a:buFont typeface="Arial" pitchFamily="34" charset="0"/>
              <a:buChar char="•"/>
            </a:pPr>
            <a:r>
              <a:rPr lang="en-GB" dirty="0"/>
              <a:t>Get the body text</a:t>
            </a:r>
          </a:p>
          <a:p>
            <a:pPr lvl="1">
              <a:buFont typeface="Arial" pitchFamily="34" charset="0"/>
              <a:buChar char="•"/>
            </a:pPr>
            <a:r>
              <a:rPr lang="en-GB" dirty="0"/>
              <a:t>Get the attachments</a:t>
            </a:r>
          </a:p>
          <a:p>
            <a:pPr lvl="1">
              <a:buFont typeface="Arial" pitchFamily="34" charset="0"/>
              <a:buChar char="•"/>
            </a:pPr>
            <a:r>
              <a:rPr lang="en-GB" dirty="0"/>
              <a:t>Etc.</a:t>
            </a: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8294687" y="4917226"/>
            <a:ext cx="1992313" cy="1774825"/>
            <a:chOff x="6831281" y="4673930"/>
            <a:chExt cx="1992086" cy="1774372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6667500" y="1958975"/>
            <a:ext cx="3529806" cy="19050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When you hit the send button that’s the important part.</a:t>
            </a:r>
          </a:p>
          <a:p>
            <a:pPr algn="ctr"/>
            <a:endParaRPr lang="en-AU" sz="2000" dirty="0"/>
          </a:p>
          <a:p>
            <a:pPr algn="ctr"/>
            <a:r>
              <a:rPr lang="en-AU" sz="2000" dirty="0"/>
              <a:t>The order in which we gather this data is not important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D1DE752-1ADF-4ED5-901B-DE9AD9467A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856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9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499" y="140494"/>
            <a:ext cx="6893551" cy="792162"/>
          </a:xfrm>
        </p:spPr>
        <p:txBody>
          <a:bodyPr/>
          <a:lstStyle/>
          <a:p>
            <a:r>
              <a:rPr lang="en-GB" dirty="0"/>
              <a:t>5. Communicational Cohesion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121002" y="1143000"/>
            <a:ext cx="8143875" cy="4525963"/>
          </a:xfrm>
        </p:spPr>
        <p:txBody>
          <a:bodyPr/>
          <a:lstStyle/>
          <a:p>
            <a:r>
              <a:rPr lang="en-US" altLang="en-US" dirty="0">
                <a:solidFill>
                  <a:srgbClr val="008000"/>
                </a:solidFill>
              </a:rPr>
              <a:t>Functions </a:t>
            </a:r>
            <a:r>
              <a:rPr lang="en-US" altLang="en-US" u="sng" dirty="0">
                <a:solidFill>
                  <a:srgbClr val="008000"/>
                </a:solidFill>
              </a:rPr>
              <a:t>performed on the same data </a:t>
            </a:r>
            <a:r>
              <a:rPr lang="en-US" altLang="en-US" dirty="0">
                <a:solidFill>
                  <a:srgbClr val="008000"/>
                </a:solidFill>
              </a:rPr>
              <a:t>or to </a:t>
            </a:r>
            <a:r>
              <a:rPr lang="en-US" altLang="en-US" u="sng" dirty="0">
                <a:solidFill>
                  <a:srgbClr val="008000"/>
                </a:solidFill>
              </a:rPr>
              <a:t>produce the same data.</a:t>
            </a:r>
          </a:p>
          <a:p>
            <a:r>
              <a:rPr lang="en-US" altLang="en-US" dirty="0">
                <a:solidFill>
                  <a:srgbClr val="008000"/>
                </a:solidFill>
              </a:rPr>
              <a:t>Many chunks of code that can access or shared among the </a:t>
            </a:r>
            <a:r>
              <a:rPr lang="en-US" altLang="en-US" u="sng" dirty="0">
                <a:solidFill>
                  <a:srgbClr val="008000"/>
                </a:solidFill>
              </a:rPr>
              <a:t>same data.</a:t>
            </a:r>
            <a:endParaRPr lang="en-GB" sz="2800" u="sng" dirty="0">
              <a:solidFill>
                <a:srgbClr val="008000"/>
              </a:solidFill>
            </a:endParaRPr>
          </a:p>
          <a:p>
            <a:pPr marL="0" indent="0">
              <a:buNone/>
            </a:pPr>
            <a:r>
              <a:rPr lang="en-GB" sz="2800" dirty="0"/>
              <a:t>Examples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Excel formula, functions and macros operate on </a:t>
            </a:r>
            <a:r>
              <a:rPr lang="en-GB" sz="2800" u="sng" dirty="0"/>
              <a:t>data within the workbook (a set of worksheets)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DBMS (data base management system) functions </a:t>
            </a:r>
            <a:r>
              <a:rPr lang="en-GB" sz="2800" u="sng" dirty="0"/>
              <a:t>operate on the data within the database</a:t>
            </a:r>
          </a:p>
          <a:p>
            <a:pPr marL="0" indent="0">
              <a:buNone/>
            </a:pPr>
            <a:endParaRPr lang="en-GB" sz="2800" dirty="0"/>
          </a:p>
        </p:txBody>
      </p:sp>
      <p:grpSp>
        <p:nvGrpSpPr>
          <p:cNvPr id="4" name="Group 5"/>
          <p:cNvGrpSpPr>
            <a:grpSpLocks/>
          </p:cNvGrpSpPr>
          <p:nvPr/>
        </p:nvGrpSpPr>
        <p:grpSpPr bwMode="auto">
          <a:xfrm>
            <a:off x="128689" y="4991894"/>
            <a:ext cx="1992313" cy="1774825"/>
            <a:chOff x="6831281" y="4673930"/>
            <a:chExt cx="1992086" cy="1774372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3C24C5D-6D80-45FA-9238-095CE465A8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981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2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05100" y="152400"/>
            <a:ext cx="7067550" cy="792162"/>
          </a:xfrm>
        </p:spPr>
        <p:txBody>
          <a:bodyPr/>
          <a:lstStyle/>
          <a:p>
            <a:r>
              <a:rPr lang="en-GB" dirty="0"/>
              <a:t>6. Sequential Cohesion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400299" y="944563"/>
            <a:ext cx="7783513" cy="4694238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dirty="0"/>
              <a:t>This cohesion occurs when a module contains elements that depend on the processing of previous elements.</a:t>
            </a:r>
          </a:p>
          <a:p>
            <a:r>
              <a:rPr lang="en-US" altLang="en-US" b="1" dirty="0"/>
              <a:t>Much like an assembly line </a:t>
            </a:r>
            <a:r>
              <a:rPr lang="en-US" altLang="en-US" dirty="0"/>
              <a:t>– series of sequential steps that perform transformations of data.</a:t>
            </a:r>
          </a:p>
          <a:p>
            <a:r>
              <a:rPr lang="en-US" altLang="en-US" dirty="0"/>
              <a:t>The output of </a:t>
            </a:r>
            <a:r>
              <a:rPr lang="en-US" altLang="en-US" b="1" dirty="0"/>
              <a:t>one part </a:t>
            </a:r>
            <a:r>
              <a:rPr lang="en-US" altLang="en-US" dirty="0"/>
              <a:t>is the </a:t>
            </a:r>
            <a:r>
              <a:rPr lang="en-US" altLang="en-US" b="1" dirty="0"/>
              <a:t>input to another</a:t>
            </a:r>
            <a:r>
              <a:rPr lang="en-US" altLang="en-US" dirty="0"/>
              <a:t>.</a:t>
            </a:r>
          </a:p>
          <a:p>
            <a:pPr lvl="1"/>
            <a:r>
              <a:rPr lang="en-GB" u="sng" dirty="0">
                <a:solidFill>
                  <a:srgbClr val="008000"/>
                </a:solidFill>
              </a:rPr>
              <a:t>What happens before is needed for what happens afterwards.</a:t>
            </a:r>
          </a:p>
          <a:p>
            <a:pPr lvl="1"/>
            <a:r>
              <a:rPr lang="en-GB" u="sng" dirty="0">
                <a:solidFill>
                  <a:srgbClr val="008000"/>
                </a:solidFill>
              </a:rPr>
              <a:t>Order is important !</a:t>
            </a:r>
          </a:p>
          <a:p>
            <a:r>
              <a:rPr lang="en-US" altLang="en-US" i="1" dirty="0"/>
              <a:t>Data flow</a:t>
            </a:r>
            <a:r>
              <a:rPr lang="en-US" altLang="en-US" dirty="0"/>
              <a:t> between your modules and is a good thing!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Do this more often!</a:t>
            </a:r>
          </a:p>
          <a:p>
            <a:endParaRPr lang="en-GB" u="sng" dirty="0">
              <a:solidFill>
                <a:srgbClr val="00B050"/>
              </a:solidFill>
            </a:endParaRPr>
          </a:p>
          <a:p>
            <a:pPr>
              <a:buNone/>
            </a:pPr>
            <a:endParaRPr lang="en-GB" sz="2800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8191500" y="4751387"/>
            <a:ext cx="1992313" cy="1774825"/>
            <a:chOff x="6831281" y="4673930"/>
            <a:chExt cx="1992086" cy="1774372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sp>
        <p:nvSpPr>
          <p:cNvPr id="7" name="Rounded Rectangle 6"/>
          <p:cNvSpPr/>
          <p:nvPr/>
        </p:nvSpPr>
        <p:spPr>
          <a:xfrm>
            <a:off x="190500" y="5744163"/>
            <a:ext cx="1752600" cy="9389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Assignment Task 2</a:t>
            </a:r>
          </a:p>
        </p:txBody>
      </p:sp>
      <p:sp>
        <p:nvSpPr>
          <p:cNvPr id="8" name="Down Arrow 7"/>
          <p:cNvSpPr/>
          <p:nvPr/>
        </p:nvSpPr>
        <p:spPr>
          <a:xfrm>
            <a:off x="601663" y="685800"/>
            <a:ext cx="1646237" cy="3154363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Data Flow</a:t>
            </a:r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A828B91-8674-4F7F-83FE-F7FB4A9EFC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767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0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81300" y="138112"/>
            <a:ext cx="6953250" cy="838199"/>
          </a:xfrm>
        </p:spPr>
        <p:txBody>
          <a:bodyPr/>
          <a:lstStyle/>
          <a:p>
            <a:r>
              <a:rPr lang="en-GB" dirty="0"/>
              <a:t>6. Sequential Cohesion (examples)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095500" y="1112837"/>
            <a:ext cx="7639050" cy="4525963"/>
          </a:xfrm>
        </p:spPr>
        <p:txBody>
          <a:bodyPr>
            <a:normAutofit lnSpcReduction="10000"/>
          </a:bodyPr>
          <a:lstStyle/>
          <a:p>
            <a:r>
              <a:rPr lang="en-GB" sz="2800" b="1" dirty="0"/>
              <a:t>Updating a record of a file contains: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Open file (e.g. MS Excel file)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Enter new values to be stored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Validate or check the new values (are they OK? E.g. are you trying to put a number into text field)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Update record values (once OK then change what you need too)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Write record to file (updated record in the file)</a:t>
            </a: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8297328" y="4946650"/>
            <a:ext cx="1992313" cy="1774825"/>
            <a:chOff x="6831281" y="4673930"/>
            <a:chExt cx="1992086" cy="1774372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sp>
        <p:nvSpPr>
          <p:cNvPr id="7" name="Down Arrow 6"/>
          <p:cNvSpPr/>
          <p:nvPr/>
        </p:nvSpPr>
        <p:spPr>
          <a:xfrm>
            <a:off x="419100" y="1112837"/>
            <a:ext cx="1752600" cy="3382963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Data Flow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78B937C-6BAC-4FF8-975A-C43EA85767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32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71500" y="1346818"/>
            <a:ext cx="4419600" cy="981075"/>
          </a:xfrm>
        </p:spPr>
        <p:txBody>
          <a:bodyPr/>
          <a:lstStyle/>
          <a:p>
            <a:r>
              <a:rPr lang="en-AU" dirty="0"/>
              <a:t>Quote</a:t>
            </a: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577645" y="2514600"/>
            <a:ext cx="7867650" cy="13716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</a:pPr>
            <a:r>
              <a:rPr lang="en-AU" sz="2400" dirty="0"/>
              <a:t>Beauty is more important in computing than anywhere else in technology because software is so complicated. Beauty is the ultimate defence against complexity.</a:t>
            </a:r>
            <a:endParaRPr lang="en-AU" sz="2400" b="1" i="1" dirty="0"/>
          </a:p>
        </p:txBody>
      </p:sp>
      <p:sp>
        <p:nvSpPr>
          <p:cNvPr id="6" name="TextBox 5"/>
          <p:cNvSpPr txBox="1"/>
          <p:nvPr/>
        </p:nvSpPr>
        <p:spPr>
          <a:xfrm>
            <a:off x="647700" y="4724400"/>
            <a:ext cx="5583348" cy="12003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AU" b="1" i="1" dirty="0"/>
              <a:t>Quote by: </a:t>
            </a:r>
            <a:r>
              <a:rPr lang="en-AU" dirty="0"/>
              <a:t>David Gelernter</a:t>
            </a:r>
          </a:p>
          <a:p>
            <a:r>
              <a:rPr lang="en-AU" dirty="0"/>
              <a:t>Professor of computer science at Yale University</a:t>
            </a:r>
            <a:br>
              <a:rPr lang="en-AU" dirty="0"/>
            </a:br>
            <a:endParaRPr lang="en-AU" dirty="0"/>
          </a:p>
        </p:txBody>
      </p:sp>
      <p:pic>
        <p:nvPicPr>
          <p:cNvPr id="7" name="Picture 2" descr="http://www.3quarksdaily.com/.a/6a00d8341c562c53ef0120a6f44915970b-800wi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700" y="4343400"/>
            <a:ext cx="2857500" cy="2286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4A6BBE3-03D0-4FF8-90ED-6881116686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564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2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628900" y="152400"/>
            <a:ext cx="7658100" cy="685800"/>
          </a:xfrm>
          <a:noFill/>
          <a:ln/>
        </p:spPr>
        <p:txBody>
          <a:bodyPr/>
          <a:lstStyle/>
          <a:p>
            <a:pPr marL="838200" indent="-838200"/>
            <a:r>
              <a:rPr lang="en-GB" dirty="0"/>
              <a:t>7. Functional Cohesion (</a:t>
            </a:r>
            <a:r>
              <a:rPr lang="en-GB" dirty="0">
                <a:solidFill>
                  <a:srgbClr val="FF0000"/>
                </a:solidFill>
              </a:rPr>
              <a:t>high cohesion</a:t>
            </a:r>
            <a:r>
              <a:rPr lang="en-GB" dirty="0"/>
              <a:t>)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400300" y="1198735"/>
            <a:ext cx="7578127" cy="5441778"/>
          </a:xfrm>
          <a:noFill/>
          <a:ln/>
        </p:spPr>
        <p:txBody>
          <a:bodyPr>
            <a:normAutofit/>
          </a:bodyPr>
          <a:lstStyle/>
          <a:p>
            <a:pPr marL="609600" indent="-609600">
              <a:lnSpc>
                <a:spcPct val="90000"/>
              </a:lnSpc>
            </a:pPr>
            <a:r>
              <a:rPr lang="en-GB" u="sng" dirty="0">
                <a:solidFill>
                  <a:srgbClr val="008000"/>
                </a:solidFill>
              </a:rPr>
              <a:t>All processing elements</a:t>
            </a:r>
            <a:r>
              <a:rPr lang="en-GB" dirty="0">
                <a:solidFill>
                  <a:srgbClr val="008000"/>
                </a:solidFill>
              </a:rPr>
              <a:t> contribute to the performance of a </a:t>
            </a:r>
            <a:r>
              <a:rPr lang="en-GB" u="sng" dirty="0">
                <a:solidFill>
                  <a:srgbClr val="008000"/>
                </a:solidFill>
              </a:rPr>
              <a:t>single task!</a:t>
            </a:r>
          </a:p>
          <a:p>
            <a:pPr marL="1009650" lvl="1" indent="-609600">
              <a:lnSpc>
                <a:spcPct val="90000"/>
              </a:lnSpc>
            </a:pPr>
            <a:r>
              <a:rPr lang="en-US" altLang="en-US" dirty="0"/>
              <a:t>Every essential processing element is contained in the module.</a:t>
            </a:r>
          </a:p>
          <a:p>
            <a:pPr marL="609600" indent="-609600">
              <a:lnSpc>
                <a:spcPct val="90000"/>
              </a:lnSpc>
            </a:pPr>
            <a:r>
              <a:rPr lang="en-US" altLang="en-US" b="1" u="sng" dirty="0">
                <a:solidFill>
                  <a:srgbClr val="FFC000"/>
                </a:solidFill>
              </a:rPr>
              <a:t>IDEAL!</a:t>
            </a:r>
          </a:p>
          <a:p>
            <a:r>
              <a:rPr lang="en-US" altLang="en-US" sz="2800" dirty="0"/>
              <a:t>What is a functionally cohesive component?</a:t>
            </a:r>
          </a:p>
          <a:p>
            <a:pPr lvl="1"/>
            <a:r>
              <a:rPr lang="en-US" altLang="en-US" sz="2400" dirty="0"/>
              <a:t>One that not only </a:t>
            </a:r>
            <a:r>
              <a:rPr lang="en-US" altLang="en-US" sz="2400" b="1" dirty="0"/>
              <a:t>performs the task </a:t>
            </a:r>
            <a:r>
              <a:rPr lang="en-US" altLang="en-US" sz="2400" dirty="0"/>
              <a:t>for which it was designed but</a:t>
            </a:r>
          </a:p>
          <a:p>
            <a:pPr lvl="1"/>
            <a:r>
              <a:rPr lang="en-US" altLang="en-US" sz="2400" dirty="0"/>
              <a:t>It performs </a:t>
            </a:r>
            <a:r>
              <a:rPr lang="en-US" altLang="en-US" sz="2400" b="1" dirty="0"/>
              <a:t>only that function </a:t>
            </a:r>
            <a:r>
              <a:rPr lang="en-US" altLang="en-US" sz="2400" dirty="0"/>
              <a:t>and nothing else.</a:t>
            </a:r>
            <a:br>
              <a:rPr lang="en-US" altLang="en-US" sz="2400" dirty="0"/>
            </a:br>
            <a:endParaRPr lang="en-US" altLang="en-US" sz="24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2400" b="1" dirty="0">
                <a:solidFill>
                  <a:srgbClr val="FF0000"/>
                </a:solidFill>
              </a:rPr>
              <a:t>NOTE: in the following examples,</a:t>
            </a:r>
            <a:br>
              <a:rPr lang="en-GB" sz="2400" b="1" dirty="0">
                <a:solidFill>
                  <a:srgbClr val="FF0000"/>
                </a:solidFill>
              </a:rPr>
            </a:br>
            <a:r>
              <a:rPr lang="en-GB" sz="2400" b="1" dirty="0">
                <a:solidFill>
                  <a:srgbClr val="FF0000"/>
                </a:solidFill>
              </a:rPr>
              <a:t>the processing does not include, say, </a:t>
            </a:r>
            <a:br>
              <a:rPr lang="en-GB" sz="2400" b="1" dirty="0">
                <a:solidFill>
                  <a:srgbClr val="FF0000"/>
                </a:solidFill>
              </a:rPr>
            </a:br>
            <a:r>
              <a:rPr lang="en-GB" sz="2400" b="1" dirty="0">
                <a:solidFill>
                  <a:srgbClr val="FF0000"/>
                </a:solidFill>
              </a:rPr>
              <a:t>printing values because this is irrelevant to the task</a:t>
            </a:r>
          </a:p>
          <a:p>
            <a:pPr marL="609600" indent="-609600">
              <a:lnSpc>
                <a:spcPct val="90000"/>
              </a:lnSpc>
            </a:pPr>
            <a:endParaRPr lang="en-GB" u="sng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114300" y="4800600"/>
            <a:ext cx="1992313" cy="1774825"/>
            <a:chOff x="6831281" y="4673930"/>
            <a:chExt cx="1992086" cy="1774372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674C2FA-8E46-463D-AA07-17242EADA8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03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445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0" y="228600"/>
            <a:ext cx="7429500" cy="420096"/>
          </a:xfrm>
          <a:noFill/>
          <a:ln/>
        </p:spPr>
        <p:txBody>
          <a:bodyPr>
            <a:normAutofit fontScale="90000"/>
          </a:bodyPr>
          <a:lstStyle/>
          <a:p>
            <a:pPr marL="838200" indent="-838200"/>
            <a:r>
              <a:rPr lang="en-GB" dirty="0"/>
              <a:t>7. Functional Cohesion (example 1)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781299" y="898525"/>
            <a:ext cx="7315201" cy="625475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GB" dirty="0"/>
              <a:t>Calculate the surface area of a box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4348092"/>
              </p:ext>
            </p:extLst>
          </p:nvPr>
        </p:nvGraphicFramePr>
        <p:xfrm>
          <a:off x="2247900" y="1505331"/>
          <a:ext cx="7848600" cy="1234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6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u="none" dirty="0">
                          <a:solidFill>
                            <a:srgbClr val="00B050"/>
                          </a:solidFill>
                        </a:rPr>
                        <a:t>Inputs</a:t>
                      </a:r>
                      <a:endParaRPr lang="en-AU" sz="2800" u="none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u="none" dirty="0">
                          <a:solidFill>
                            <a:srgbClr val="00B050"/>
                          </a:solidFill>
                        </a:rPr>
                        <a:t>Processing </a:t>
                      </a:r>
                      <a:endParaRPr lang="en-AU" sz="2800" u="none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u="none" dirty="0">
                          <a:solidFill>
                            <a:srgbClr val="00B050"/>
                          </a:solidFill>
                        </a:rPr>
                        <a:t>Outputs</a:t>
                      </a:r>
                      <a:endParaRPr lang="en-AU" sz="2800" u="none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6280">
                <a:tc>
                  <a:txBody>
                    <a:bodyPr/>
                    <a:lstStyle/>
                    <a:p>
                      <a:pPr algn="ctr"/>
                      <a:endParaRPr lang="en-A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009900" y="2895600"/>
            <a:ext cx="5105400" cy="308392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surfaceAreaBox(width, height, depth)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top = width * depth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front = width * height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side = depth * height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endParaRPr lang="en-GB" dirty="0">
              <a:latin typeface="Arial Narrow" pitchFamily="34" charset="0"/>
            </a:endParaRP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surfaceArea = 2 * (top + front + side)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endParaRPr lang="en-GB" dirty="0">
              <a:latin typeface="Arial Narrow" pitchFamily="34" charset="0"/>
            </a:endParaRP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return(surfaceArea)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END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76500" y="2109019"/>
            <a:ext cx="2230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1" hangingPunct="1"/>
            <a:r>
              <a:rPr lang="en-GB" sz="2800" dirty="0">
                <a:latin typeface="+mn-lt"/>
              </a:rPr>
              <a:t>box dimensions</a:t>
            </a:r>
            <a:endParaRPr lang="en-AU" sz="28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67300" y="2109019"/>
            <a:ext cx="20826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1" hangingPunct="1"/>
            <a:r>
              <a:rPr lang="en-GB" sz="2800" dirty="0">
                <a:latin typeface="+mn-lt"/>
              </a:rPr>
              <a:t>calculate area</a:t>
            </a:r>
            <a:endParaRPr lang="en-AU" sz="2800" dirty="0">
              <a:latin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10500" y="2109019"/>
            <a:ext cx="1819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1" hangingPunct="1"/>
            <a:r>
              <a:rPr lang="en-GB" sz="2800" dirty="0">
                <a:latin typeface="+mn-lt"/>
              </a:rPr>
              <a:t>surface area</a:t>
            </a:r>
            <a:endParaRPr lang="en-AU" sz="2800" dirty="0">
              <a:latin typeface="+mn-lt"/>
            </a:endParaRPr>
          </a:p>
        </p:txBody>
      </p:sp>
      <p:grpSp>
        <p:nvGrpSpPr>
          <p:cNvPr id="11" name="Group 5"/>
          <p:cNvGrpSpPr>
            <a:grpSpLocks/>
          </p:cNvGrpSpPr>
          <p:nvPr/>
        </p:nvGrpSpPr>
        <p:grpSpPr bwMode="auto">
          <a:xfrm>
            <a:off x="114300" y="5053678"/>
            <a:ext cx="1992313" cy="1774825"/>
            <a:chOff x="6831281" y="4673930"/>
            <a:chExt cx="1992086" cy="1774372"/>
          </a:xfrm>
        </p:grpSpPr>
        <p:sp>
          <p:nvSpPr>
            <p:cNvPr id="12" name="AutoShape 3"/>
            <p:cNvSpPr>
              <a:spLocks noChangeArrowheads="1"/>
            </p:cNvSpPr>
            <p:nvPr/>
          </p:nvSpPr>
          <p:spPr bwMode="auto">
            <a:xfrm>
              <a:off x="6831281" y="4673930"/>
              <a:ext cx="1992086" cy="1774372"/>
            </a:xfrm>
            <a:prstGeom prst="upArrow">
              <a:avLst>
                <a:gd name="adj1" fmla="val 54352"/>
                <a:gd name="adj2" fmla="val 54384"/>
              </a:avLst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13" name="Text Box 7"/>
            <p:cNvSpPr txBox="1">
              <a:spLocks noChangeArrowheads="1"/>
            </p:cNvSpPr>
            <p:nvPr/>
          </p:nvSpPr>
          <p:spPr bwMode="auto">
            <a:xfrm>
              <a:off x="7101125" y="5013568"/>
              <a:ext cx="1463508" cy="136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>
                  <a:solidFill>
                    <a:srgbClr val="0000F4"/>
                  </a:solidFill>
                </a:rPr>
                <a:t>Functional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Sequential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Communicational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Procedural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Temporal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Logical</a:t>
              </a:r>
            </a:p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b="1" dirty="0"/>
                <a:t>Coincidental</a:t>
              </a:r>
            </a:p>
          </p:txBody>
        </p:sp>
      </p:grp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B9FE8A7-6DDC-4D8B-A6B6-D7C819EF5A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5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812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" grpId="0" animBg="1"/>
      <p:bldP spid="8" grpId="0"/>
      <p:bldP spid="9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00299" y="387350"/>
            <a:ext cx="7699375" cy="1143000"/>
          </a:xfrm>
        </p:spPr>
        <p:txBody>
          <a:bodyPr/>
          <a:lstStyle/>
          <a:p>
            <a:r>
              <a:rPr lang="en-US" altLang="en-US" dirty="0"/>
              <a:t>Summary: Cohesion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584325" y="2170112"/>
            <a:ext cx="1981200" cy="1295400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>
            <a:off x="1584325" y="2551112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2565400" y="2551112"/>
            <a:ext cx="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>
            <a:off x="1584325" y="3008312"/>
            <a:ext cx="91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>
            <a:off x="2498725" y="3008312"/>
            <a:ext cx="1066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1965326" y="2170112"/>
            <a:ext cx="11541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</a:t>
            </a:r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1584326" y="2474913"/>
            <a:ext cx="9620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B</a:t>
            </a:r>
          </a:p>
        </p:txBody>
      </p:sp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1508126" y="2932113"/>
            <a:ext cx="100647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D</a:t>
            </a:r>
          </a:p>
        </p:txBody>
      </p: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2574926" y="2474913"/>
            <a:ext cx="96202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C</a:t>
            </a:r>
          </a:p>
        </p:txBody>
      </p:sp>
      <p:sp>
        <p:nvSpPr>
          <p:cNvPr id="12" name="Text Box 12"/>
          <p:cNvSpPr txBox="1">
            <a:spLocks noChangeArrowheads="1"/>
          </p:cNvSpPr>
          <p:nvPr/>
        </p:nvSpPr>
        <p:spPr bwMode="auto">
          <a:xfrm>
            <a:off x="2546351" y="2932113"/>
            <a:ext cx="101917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E</a:t>
            </a:r>
          </a:p>
        </p:txBody>
      </p:sp>
      <p:sp>
        <p:nvSpPr>
          <p:cNvPr id="13" name="Text Box 13"/>
          <p:cNvSpPr txBox="1">
            <a:spLocks noChangeArrowheads="1"/>
          </p:cNvSpPr>
          <p:nvPr/>
        </p:nvSpPr>
        <p:spPr bwMode="auto">
          <a:xfrm>
            <a:off x="1559699" y="3530600"/>
            <a:ext cx="194155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dirty="0"/>
              <a:t>Coincidental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Parts unrelated / 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no relationship</a:t>
            </a:r>
          </a:p>
        </p:txBody>
      </p:sp>
      <p:sp>
        <p:nvSpPr>
          <p:cNvPr id="14" name="Text Box 14"/>
          <p:cNvSpPr txBox="1">
            <a:spLocks noChangeArrowheads="1"/>
          </p:cNvSpPr>
          <p:nvPr/>
        </p:nvSpPr>
        <p:spPr bwMode="auto">
          <a:xfrm>
            <a:off x="4937125" y="2322513"/>
            <a:ext cx="1905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endParaRPr lang="en-US" altLang="en-US" sz="2400" dirty="0"/>
          </a:p>
        </p:txBody>
      </p:sp>
      <p:sp>
        <p:nvSpPr>
          <p:cNvPr id="15" name="Rectangle 15"/>
          <p:cNvSpPr>
            <a:spLocks noChangeArrowheads="1"/>
          </p:cNvSpPr>
          <p:nvPr/>
        </p:nvSpPr>
        <p:spPr bwMode="auto">
          <a:xfrm>
            <a:off x="4556125" y="2170112"/>
            <a:ext cx="2133600" cy="1295400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</p:txBody>
      </p:sp>
      <p:sp>
        <p:nvSpPr>
          <p:cNvPr id="16" name="Line 16"/>
          <p:cNvSpPr>
            <a:spLocks noChangeShapeType="1"/>
          </p:cNvSpPr>
          <p:nvPr/>
        </p:nvSpPr>
        <p:spPr bwMode="auto">
          <a:xfrm>
            <a:off x="4556125" y="2627312"/>
            <a:ext cx="213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>
            <a:off x="4556125" y="3084512"/>
            <a:ext cx="213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18" name="Text Box 18"/>
          <p:cNvSpPr txBox="1">
            <a:spLocks noChangeArrowheads="1"/>
          </p:cNvSpPr>
          <p:nvPr/>
        </p:nvSpPr>
        <p:spPr bwMode="auto">
          <a:xfrm>
            <a:off x="4930776" y="2193925"/>
            <a:ext cx="1243013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A’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A’’</a:t>
            </a:r>
          </a:p>
        </p:txBody>
      </p:sp>
      <p:sp>
        <p:nvSpPr>
          <p:cNvPr id="19" name="Line 19"/>
          <p:cNvSpPr>
            <a:spLocks noChangeShapeType="1"/>
          </p:cNvSpPr>
          <p:nvPr/>
        </p:nvSpPr>
        <p:spPr bwMode="auto">
          <a:xfrm>
            <a:off x="4708525" y="2474912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20" name="Line 20"/>
          <p:cNvSpPr>
            <a:spLocks noChangeShapeType="1"/>
          </p:cNvSpPr>
          <p:nvPr/>
        </p:nvSpPr>
        <p:spPr bwMode="auto">
          <a:xfrm>
            <a:off x="4708525" y="2932112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21" name="Text Box 21"/>
          <p:cNvSpPr txBox="1">
            <a:spLocks noChangeArrowheads="1"/>
          </p:cNvSpPr>
          <p:nvPr/>
        </p:nvSpPr>
        <p:spPr bwMode="auto">
          <a:xfrm>
            <a:off x="4057651" y="2720975"/>
            <a:ext cx="549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/>
              <a:t>logic</a:t>
            </a:r>
          </a:p>
        </p:txBody>
      </p:sp>
      <p:sp>
        <p:nvSpPr>
          <p:cNvPr id="22" name="Text Box 22"/>
          <p:cNvSpPr txBox="1">
            <a:spLocks noChangeArrowheads="1"/>
          </p:cNvSpPr>
          <p:nvPr/>
        </p:nvSpPr>
        <p:spPr bwMode="auto">
          <a:xfrm>
            <a:off x="4632325" y="3517900"/>
            <a:ext cx="1860550" cy="671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dirty="0"/>
              <a:t>Logical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Similar functions</a:t>
            </a:r>
          </a:p>
        </p:txBody>
      </p:sp>
      <p:sp>
        <p:nvSpPr>
          <p:cNvPr id="23" name="Rectangle 23"/>
          <p:cNvSpPr>
            <a:spLocks noChangeArrowheads="1"/>
          </p:cNvSpPr>
          <p:nvPr/>
        </p:nvSpPr>
        <p:spPr bwMode="auto">
          <a:xfrm>
            <a:off x="7948767" y="2135604"/>
            <a:ext cx="1905000" cy="1295400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</p:txBody>
      </p:sp>
      <p:sp>
        <p:nvSpPr>
          <p:cNvPr id="24" name="Line 24"/>
          <p:cNvSpPr>
            <a:spLocks noChangeShapeType="1"/>
          </p:cNvSpPr>
          <p:nvPr/>
        </p:nvSpPr>
        <p:spPr bwMode="auto">
          <a:xfrm>
            <a:off x="7948767" y="2516604"/>
            <a:ext cx="1905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25" name="Line 25"/>
          <p:cNvSpPr>
            <a:spLocks noChangeShapeType="1"/>
          </p:cNvSpPr>
          <p:nvPr/>
        </p:nvSpPr>
        <p:spPr bwMode="auto">
          <a:xfrm>
            <a:off x="7948767" y="2973804"/>
            <a:ext cx="1905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26" name="Text Box 26"/>
          <p:cNvSpPr txBox="1">
            <a:spLocks noChangeArrowheads="1"/>
          </p:cNvSpPr>
          <p:nvPr/>
        </p:nvSpPr>
        <p:spPr bwMode="auto">
          <a:xfrm>
            <a:off x="8253567" y="2184817"/>
            <a:ext cx="1327150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Time t</a:t>
            </a:r>
            <a:r>
              <a:rPr lang="en-US" altLang="en-US" sz="1600" baseline="-25000" dirty="0"/>
              <a:t>0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aseline="-25000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Time t</a:t>
            </a:r>
            <a:r>
              <a:rPr lang="en-US" altLang="en-US" sz="1600" baseline="-25000" dirty="0"/>
              <a:t>0 </a:t>
            </a:r>
            <a:r>
              <a:rPr lang="en-US" altLang="en-US" sz="1600" dirty="0"/>
              <a:t>+ X</a:t>
            </a:r>
            <a:endParaRPr lang="en-US" altLang="en-US" sz="1600" baseline="-25000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aseline="-25000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Time t</a:t>
            </a:r>
            <a:r>
              <a:rPr lang="en-US" altLang="en-US" sz="1600" baseline="-25000" dirty="0"/>
              <a:t>0  </a:t>
            </a:r>
            <a:r>
              <a:rPr lang="en-US" altLang="en-US" sz="1600" dirty="0"/>
              <a:t>+ 2X</a:t>
            </a:r>
          </a:p>
        </p:txBody>
      </p:sp>
      <p:sp>
        <p:nvSpPr>
          <p:cNvPr id="27" name="Text Box 27"/>
          <p:cNvSpPr txBox="1">
            <a:spLocks noChangeArrowheads="1"/>
          </p:cNvSpPr>
          <p:nvPr/>
        </p:nvSpPr>
        <p:spPr bwMode="auto">
          <a:xfrm>
            <a:off x="7378738" y="3460985"/>
            <a:ext cx="2916184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dirty="0"/>
              <a:t>Temporal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Executed at the same time</a:t>
            </a:r>
          </a:p>
        </p:txBody>
      </p:sp>
      <p:sp>
        <p:nvSpPr>
          <p:cNvPr id="28" name="Rectangle 28"/>
          <p:cNvSpPr>
            <a:spLocks noChangeArrowheads="1"/>
          </p:cNvSpPr>
          <p:nvPr/>
        </p:nvSpPr>
        <p:spPr bwMode="auto">
          <a:xfrm>
            <a:off x="4610100" y="4495800"/>
            <a:ext cx="1981200" cy="1295400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</p:txBody>
      </p:sp>
      <p:sp>
        <p:nvSpPr>
          <p:cNvPr id="29" name="Line 29"/>
          <p:cNvSpPr>
            <a:spLocks noChangeShapeType="1"/>
          </p:cNvSpPr>
          <p:nvPr/>
        </p:nvSpPr>
        <p:spPr bwMode="auto">
          <a:xfrm>
            <a:off x="4598988" y="4954587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30" name="Line 30"/>
          <p:cNvSpPr>
            <a:spLocks noChangeShapeType="1"/>
          </p:cNvSpPr>
          <p:nvPr/>
        </p:nvSpPr>
        <p:spPr bwMode="auto">
          <a:xfrm>
            <a:off x="4610100" y="5400675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31" name="Text Box 31"/>
          <p:cNvSpPr txBox="1">
            <a:spLocks noChangeArrowheads="1"/>
          </p:cNvSpPr>
          <p:nvPr/>
        </p:nvSpPr>
        <p:spPr bwMode="auto">
          <a:xfrm>
            <a:off x="4957764" y="4510087"/>
            <a:ext cx="1165225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B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C</a:t>
            </a:r>
          </a:p>
        </p:txBody>
      </p:sp>
      <p:sp>
        <p:nvSpPr>
          <p:cNvPr id="32" name="Text Box 32"/>
          <p:cNvSpPr txBox="1">
            <a:spLocks noChangeArrowheads="1"/>
          </p:cNvSpPr>
          <p:nvPr/>
        </p:nvSpPr>
        <p:spPr bwMode="auto">
          <a:xfrm>
            <a:off x="3976688" y="5826125"/>
            <a:ext cx="3105150" cy="671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dirty="0"/>
              <a:t>Procedural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Related by order of functions</a:t>
            </a:r>
          </a:p>
        </p:txBody>
      </p:sp>
      <p:pic>
        <p:nvPicPr>
          <p:cNvPr id="3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A6B2F4E-8319-45B1-8AD3-C5CD68E307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0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8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00299" y="384695"/>
            <a:ext cx="5562601" cy="1241425"/>
          </a:xfrm>
        </p:spPr>
        <p:txBody>
          <a:bodyPr/>
          <a:lstStyle/>
          <a:p>
            <a:r>
              <a:rPr lang="en-US" altLang="en-US" dirty="0"/>
              <a:t>Summary: Cohesion (Cont.)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4838700" y="4327525"/>
            <a:ext cx="1981200" cy="1295400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</p:txBody>
      </p:sp>
      <p:sp>
        <p:nvSpPr>
          <p:cNvPr id="4" name="Line 4"/>
          <p:cNvSpPr>
            <a:spLocks noChangeShapeType="1"/>
          </p:cNvSpPr>
          <p:nvPr/>
        </p:nvSpPr>
        <p:spPr bwMode="auto">
          <a:xfrm>
            <a:off x="4838700" y="4708525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838700" y="5165725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4972051" y="4275138"/>
            <a:ext cx="1731963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 part 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 part 2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 part 3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3517900" y="5735638"/>
            <a:ext cx="4527550" cy="671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dirty="0"/>
              <a:t>Functional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Sequential with complete, related functions</a:t>
            </a: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2533650" y="1957388"/>
            <a:ext cx="1981200" cy="1295400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</p:txBody>
      </p:sp>
      <p:sp>
        <p:nvSpPr>
          <p:cNvPr id="9" name="Line 9"/>
          <p:cNvSpPr>
            <a:spLocks noChangeShapeType="1"/>
          </p:cNvSpPr>
          <p:nvPr/>
        </p:nvSpPr>
        <p:spPr bwMode="auto">
          <a:xfrm>
            <a:off x="2533650" y="2338388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2533650" y="2795588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2914651" y="1905000"/>
            <a:ext cx="1165225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B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C</a:t>
            </a:r>
          </a:p>
        </p:txBody>
      </p:sp>
      <p:sp>
        <p:nvSpPr>
          <p:cNvPr id="12" name="Text Box 12"/>
          <p:cNvSpPr txBox="1">
            <a:spLocks noChangeArrowheads="1"/>
          </p:cNvSpPr>
          <p:nvPr/>
        </p:nvSpPr>
        <p:spPr bwMode="auto">
          <a:xfrm>
            <a:off x="2401889" y="3365501"/>
            <a:ext cx="2147887" cy="67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dirty="0"/>
              <a:t>Communicational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Access same data</a:t>
            </a: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7277100" y="1957388"/>
            <a:ext cx="1981200" cy="1295400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>
            <a:off x="7277100" y="2338388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15" name="Line 15"/>
          <p:cNvSpPr>
            <a:spLocks noChangeShapeType="1"/>
          </p:cNvSpPr>
          <p:nvPr/>
        </p:nvSpPr>
        <p:spPr bwMode="auto">
          <a:xfrm>
            <a:off x="7277100" y="2795588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16" name="Text Box 16"/>
          <p:cNvSpPr txBox="1">
            <a:spLocks noChangeArrowheads="1"/>
          </p:cNvSpPr>
          <p:nvPr/>
        </p:nvSpPr>
        <p:spPr bwMode="auto">
          <a:xfrm>
            <a:off x="7658101" y="1905000"/>
            <a:ext cx="1165225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A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B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dirty="0"/>
              <a:t>Function C</a:t>
            </a:r>
          </a:p>
        </p:txBody>
      </p:sp>
      <p:sp>
        <p:nvSpPr>
          <p:cNvPr id="17" name="Text Box 17"/>
          <p:cNvSpPr txBox="1">
            <a:spLocks noChangeArrowheads="1"/>
          </p:cNvSpPr>
          <p:nvPr/>
        </p:nvSpPr>
        <p:spPr bwMode="auto">
          <a:xfrm>
            <a:off x="6496050" y="3365501"/>
            <a:ext cx="3448050" cy="67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dirty="0"/>
              <a:t>Sequential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/>
              <a:t>Output of one is input to another</a:t>
            </a:r>
          </a:p>
        </p:txBody>
      </p:sp>
      <p:sp>
        <p:nvSpPr>
          <p:cNvPr id="18" name="AutoShape 18"/>
          <p:cNvSpPr>
            <a:spLocks noChangeArrowheads="1"/>
          </p:cNvSpPr>
          <p:nvPr/>
        </p:nvSpPr>
        <p:spPr bwMode="auto">
          <a:xfrm>
            <a:off x="5143500" y="2151063"/>
            <a:ext cx="609600" cy="609600"/>
          </a:xfrm>
          <a:prstGeom prst="can">
            <a:avLst>
              <a:gd name="adj" fmla="val 25000"/>
            </a:avLst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 dirty="0"/>
          </a:p>
        </p:txBody>
      </p:sp>
      <p:cxnSp>
        <p:nvCxnSpPr>
          <p:cNvPr id="19" name="AutoShape 19"/>
          <p:cNvCxnSpPr>
            <a:cxnSpLocks noChangeShapeType="1"/>
            <a:stCxn id="21" idx="1"/>
            <a:endCxn id="8" idx="3"/>
          </p:cNvCxnSpPr>
          <p:nvPr/>
        </p:nvCxnSpPr>
        <p:spPr bwMode="auto">
          <a:xfrm flipH="1">
            <a:off x="4514850" y="2497138"/>
            <a:ext cx="622300" cy="1079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Line 20"/>
          <p:cNvSpPr>
            <a:spLocks noChangeShapeType="1"/>
          </p:cNvSpPr>
          <p:nvPr/>
        </p:nvSpPr>
        <p:spPr bwMode="auto">
          <a:xfrm flipH="1" flipV="1">
            <a:off x="4519613" y="2144713"/>
            <a:ext cx="609600" cy="3222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21" name="Line 21"/>
          <p:cNvSpPr>
            <a:spLocks noChangeShapeType="1"/>
          </p:cNvSpPr>
          <p:nvPr/>
        </p:nvSpPr>
        <p:spPr bwMode="auto">
          <a:xfrm flipV="1">
            <a:off x="4519614" y="2497139"/>
            <a:ext cx="617537" cy="4984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22" name="Line 22"/>
          <p:cNvSpPr>
            <a:spLocks noChangeShapeType="1"/>
          </p:cNvSpPr>
          <p:nvPr/>
        </p:nvSpPr>
        <p:spPr bwMode="auto">
          <a:xfrm>
            <a:off x="7410450" y="2133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23" name="Line 23"/>
          <p:cNvSpPr>
            <a:spLocks noChangeShapeType="1"/>
          </p:cNvSpPr>
          <p:nvPr/>
        </p:nvSpPr>
        <p:spPr bwMode="auto">
          <a:xfrm>
            <a:off x="7410450" y="2590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 dirty="0"/>
          </a:p>
        </p:txBody>
      </p:sp>
      <p:sp>
        <p:nvSpPr>
          <p:cNvPr id="24" name="Rounded Rectangle 23"/>
          <p:cNvSpPr/>
          <p:nvPr/>
        </p:nvSpPr>
        <p:spPr>
          <a:xfrm>
            <a:off x="7962900" y="80658"/>
            <a:ext cx="2209800" cy="1241425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Sequential and Functional are best !</a:t>
            </a:r>
          </a:p>
        </p:txBody>
      </p:sp>
      <p:pic>
        <p:nvPicPr>
          <p:cNvPr id="2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0114587-3A19-4E99-8079-9128532990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179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5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628901" y="503238"/>
            <a:ext cx="7564078" cy="719137"/>
          </a:xfrm>
        </p:spPr>
        <p:txBody>
          <a:bodyPr/>
          <a:lstStyle/>
          <a:p>
            <a:r>
              <a:rPr lang="en-GB" dirty="0"/>
              <a:t>Part 1 Summary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247900" y="1371600"/>
            <a:ext cx="8040329" cy="4953000"/>
          </a:xfrm>
        </p:spPr>
        <p:txBody>
          <a:bodyPr>
            <a:normAutofit lnSpcReduction="10000"/>
          </a:bodyPr>
          <a:lstStyle/>
          <a:p>
            <a:r>
              <a:rPr lang="en-GB" sz="2800" u="sng" dirty="0"/>
              <a:t>Coincidental cohesion should be avoided.</a:t>
            </a:r>
          </a:p>
          <a:p>
            <a:r>
              <a:rPr lang="en-GB" sz="2800" dirty="0"/>
              <a:t>The contents of a module should be based on the other 6 types of cohesion; each has a place in programming.</a:t>
            </a:r>
          </a:p>
          <a:p>
            <a:pPr marL="1798638" lvl="1" indent="-719138">
              <a:buFont typeface="+mj-lt"/>
              <a:buAutoNum type="arabicPeriod" startAt="2"/>
            </a:pPr>
            <a:r>
              <a:rPr lang="en-GB" dirty="0"/>
              <a:t>Logical</a:t>
            </a:r>
          </a:p>
          <a:p>
            <a:pPr marL="1798638" lvl="1" indent="-719138">
              <a:buFont typeface="+mj-lt"/>
              <a:buAutoNum type="arabicPeriod" startAt="2"/>
            </a:pPr>
            <a:r>
              <a:rPr lang="en-GB" dirty="0"/>
              <a:t>Temporal</a:t>
            </a:r>
          </a:p>
          <a:p>
            <a:pPr marL="1798638" lvl="1" indent="-719138">
              <a:buFont typeface="+mj-lt"/>
              <a:buAutoNum type="arabicPeriod" startAt="2"/>
            </a:pPr>
            <a:r>
              <a:rPr lang="en-GB" dirty="0"/>
              <a:t>Procedural</a:t>
            </a:r>
          </a:p>
          <a:p>
            <a:pPr marL="1798638" lvl="1" indent="-719138">
              <a:buFont typeface="+mj-lt"/>
              <a:buAutoNum type="arabicPeriod" startAt="2"/>
            </a:pPr>
            <a:r>
              <a:rPr lang="en-GB" dirty="0"/>
              <a:t>Communicational</a:t>
            </a:r>
          </a:p>
          <a:p>
            <a:pPr marL="1798638" lvl="1" indent="-719138">
              <a:buFont typeface="+mj-lt"/>
              <a:buAutoNum type="arabicPeriod" startAt="2"/>
            </a:pPr>
            <a:r>
              <a:rPr lang="en-GB" dirty="0"/>
              <a:t>Sequential</a:t>
            </a:r>
          </a:p>
          <a:p>
            <a:pPr marL="1798638" lvl="1" indent="-719138">
              <a:buFont typeface="+mj-lt"/>
              <a:buAutoNum type="arabicPeriod" startAt="2"/>
            </a:pPr>
            <a:r>
              <a:rPr lang="en-GB" b="1" dirty="0"/>
              <a:t>Functional (IDEAL)</a:t>
            </a:r>
          </a:p>
        </p:txBody>
      </p:sp>
      <p:pic>
        <p:nvPicPr>
          <p:cNvPr id="4" name="Picture 2" descr="http://www.cricharleroi.be/wp-content/uploads/2013/02/team-cohesion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0" y="3733800"/>
            <a:ext cx="2588216" cy="1828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2AB897-F51F-46D8-B5E2-B51C82DA5A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51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Callout 1"/>
          <p:cNvSpPr/>
          <p:nvPr/>
        </p:nvSpPr>
        <p:spPr>
          <a:xfrm>
            <a:off x="2552700" y="334021"/>
            <a:ext cx="6096000" cy="4876800"/>
          </a:xfrm>
          <a:prstGeom prst="cloudCallout">
            <a:avLst>
              <a:gd name="adj1" fmla="val -57095"/>
              <a:gd name="adj2" fmla="val 43248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b="1" dirty="0">
                <a:latin typeface="Arial Narrow" pitchFamily="34" charset="0"/>
              </a:rPr>
              <a:t>	Part 2 Content</a:t>
            </a:r>
          </a:p>
          <a:p>
            <a:pPr algn="ctr"/>
            <a:endParaRPr lang="en-AU" b="1" dirty="0">
              <a:latin typeface="Arial Narrow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Input and Output Parameters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Inter-module Communications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Module Coupling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Kinds of Coupling</a:t>
            </a:r>
          </a:p>
          <a:p>
            <a:pPr algn="ctr"/>
            <a:endParaRPr lang="en-AU" dirty="0"/>
          </a:p>
        </p:txBody>
      </p:sp>
      <p:pic>
        <p:nvPicPr>
          <p:cNvPr id="4" name="Picture 2" descr="http://test.ical.ly/wp-content/uploads/2010/09/couplage-code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1038" y="4267200"/>
            <a:ext cx="2311599" cy="243681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947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362201" y="930377"/>
            <a:ext cx="6722440" cy="838200"/>
          </a:xfrm>
        </p:spPr>
        <p:txBody>
          <a:bodyPr/>
          <a:lstStyle/>
          <a:p>
            <a:r>
              <a:rPr lang="en-AU" cap="none" dirty="0"/>
              <a:t>Coupling?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400300" y="914400"/>
            <a:ext cx="7696200" cy="5791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en-US" altLang="en-US" sz="2800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247900" y="1768577"/>
            <a:ext cx="7620001" cy="4724400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In order to get the best module we have to manage not only the cohesion but another concept called coupling.</a:t>
            </a:r>
          </a:p>
          <a:p>
            <a:r>
              <a:rPr lang="en-GB" dirty="0"/>
              <a:t>This is all about the </a:t>
            </a:r>
            <a:r>
              <a:rPr lang="en-GB" b="1" dirty="0"/>
              <a:t>flow of information</a:t>
            </a:r>
            <a:r>
              <a:rPr lang="en-GB" dirty="0"/>
              <a:t> between modules.</a:t>
            </a:r>
          </a:p>
          <a:p>
            <a:r>
              <a:rPr lang="en-GB" dirty="0"/>
              <a:t>You really want to aim to achieve </a:t>
            </a:r>
            <a:r>
              <a:rPr lang="en-GB" b="1" dirty="0"/>
              <a:t>total independence </a:t>
            </a:r>
            <a:r>
              <a:rPr lang="en-GB" dirty="0"/>
              <a:t>with your modules.</a:t>
            </a:r>
          </a:p>
          <a:p>
            <a:r>
              <a:rPr lang="en-GB" dirty="0"/>
              <a:t>For this we need fewer and simple connections with other modules.</a:t>
            </a:r>
          </a:p>
          <a:p>
            <a:r>
              <a:rPr lang="en-GB" dirty="0"/>
              <a:t>Coupling measures the extent of information interchange between modules.</a:t>
            </a:r>
          </a:p>
          <a:p>
            <a:pPr lvl="1"/>
            <a:r>
              <a:rPr lang="en-GB" b="1" dirty="0"/>
              <a:t>Tight</a:t>
            </a:r>
            <a:r>
              <a:rPr lang="en-GB" dirty="0"/>
              <a:t> </a:t>
            </a:r>
            <a:r>
              <a:rPr lang="en-GB" b="1" dirty="0"/>
              <a:t>coupling</a:t>
            </a:r>
            <a:r>
              <a:rPr lang="en-GB" dirty="0"/>
              <a:t> = large dependence</a:t>
            </a:r>
          </a:p>
          <a:p>
            <a:pPr lvl="1"/>
            <a:r>
              <a:rPr lang="en-GB" b="1" dirty="0"/>
              <a:t>Loose</a:t>
            </a:r>
            <a:r>
              <a:rPr lang="en-GB" dirty="0"/>
              <a:t> </a:t>
            </a:r>
            <a:r>
              <a:rPr lang="en-GB" b="1" dirty="0"/>
              <a:t>coupling</a:t>
            </a:r>
            <a:r>
              <a:rPr lang="en-GB" dirty="0"/>
              <a:t> = independent and easier to maintain!</a:t>
            </a:r>
          </a:p>
          <a:p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0700" y="14748"/>
            <a:ext cx="3287951" cy="15559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1330F5C-28EA-44D0-A82E-01C3451760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54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2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3943350" y="6245225"/>
            <a:ext cx="3257550" cy="476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fld id="{5308DAE9-8A0D-4E30-8D5B-A6A950B00965}" type="slidenum">
              <a:rPr lang="ko-KR" altLang="en-US" sz="1200" smtClean="0"/>
              <a:pPr/>
              <a:t>27</a:t>
            </a:fld>
            <a:endParaRPr lang="en-US" altLang="ko-KR" sz="1200" dirty="0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552700" y="274638"/>
            <a:ext cx="7219950" cy="1143000"/>
          </a:xfrm>
        </p:spPr>
        <p:txBody>
          <a:bodyPr/>
          <a:lstStyle/>
          <a:p>
            <a:r>
              <a:rPr lang="en-US" altLang="en-US" dirty="0"/>
              <a:t>Coupling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308687" y="1597819"/>
            <a:ext cx="6894049" cy="1154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itchFamily="34" charset="0"/>
              <a:buNone/>
            </a:pPr>
            <a:r>
              <a:rPr lang="en-US" altLang="en-US" dirty="0"/>
              <a:t>The degree of dependence, such as the amount of </a:t>
            </a:r>
            <a:r>
              <a:rPr lang="en-US" altLang="en-US" i="1" dirty="0"/>
              <a:t>interactions</a:t>
            </a:r>
            <a:r>
              <a:rPr lang="en-US" altLang="en-US" dirty="0"/>
              <a:t> among modules.</a:t>
            </a: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1966912" y="3276600"/>
            <a:ext cx="1676400" cy="1066800"/>
            <a:chOff x="658" y="2403"/>
            <a:chExt cx="1056" cy="672"/>
          </a:xfrm>
        </p:grpSpPr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658" y="2403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658" y="2835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1282" y="2835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82" y="2403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0" name="Text Box 20"/>
          <p:cNvSpPr txBox="1">
            <a:spLocks noChangeArrowheads="1"/>
          </p:cNvSpPr>
          <p:nvPr/>
        </p:nvSpPr>
        <p:spPr bwMode="auto">
          <a:xfrm>
            <a:off x="1738313" y="4425951"/>
            <a:ext cx="21621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solidFill>
                  <a:srgbClr val="008000"/>
                </a:solidFill>
              </a:rPr>
              <a:t>No dependencies</a:t>
            </a:r>
          </a:p>
        </p:txBody>
      </p:sp>
      <p:sp>
        <p:nvSpPr>
          <p:cNvPr id="11" name="Text Box 21"/>
          <p:cNvSpPr txBox="1">
            <a:spLocks noChangeArrowheads="1"/>
          </p:cNvSpPr>
          <p:nvPr/>
        </p:nvSpPr>
        <p:spPr bwMode="auto">
          <a:xfrm>
            <a:off x="4371975" y="4402137"/>
            <a:ext cx="22288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008000"/>
                </a:solidFill>
              </a:rPr>
              <a:t>Loosely coupled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008000"/>
                </a:solidFill>
              </a:rPr>
              <a:t>some dependencies</a:t>
            </a:r>
          </a:p>
        </p:txBody>
      </p: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4633912" y="3276600"/>
            <a:ext cx="1676400" cy="1066800"/>
            <a:chOff x="2338" y="2283"/>
            <a:chExt cx="1056" cy="672"/>
          </a:xfrm>
        </p:grpSpPr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2338" y="2283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2338" y="2715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2962" y="2715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962" y="2283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17" name="Line 22"/>
            <p:cNvSpPr>
              <a:spLocks noChangeShapeType="1"/>
            </p:cNvSpPr>
            <p:nvPr/>
          </p:nvSpPr>
          <p:spPr bwMode="auto">
            <a:xfrm>
              <a:off x="2770" y="2379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18" name="Line 23"/>
            <p:cNvSpPr>
              <a:spLocks noChangeShapeType="1"/>
            </p:cNvSpPr>
            <p:nvPr/>
          </p:nvSpPr>
          <p:spPr bwMode="auto">
            <a:xfrm>
              <a:off x="2434" y="2523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19" name="Line 24"/>
            <p:cNvSpPr>
              <a:spLocks noChangeShapeType="1"/>
            </p:cNvSpPr>
            <p:nvPr/>
          </p:nvSpPr>
          <p:spPr bwMode="auto">
            <a:xfrm>
              <a:off x="3154" y="2523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20" name="Line 25"/>
            <p:cNvSpPr>
              <a:spLocks noChangeShapeType="1"/>
            </p:cNvSpPr>
            <p:nvPr/>
          </p:nvSpPr>
          <p:spPr bwMode="auto">
            <a:xfrm flipV="1">
              <a:off x="2578" y="2523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21" name="Line 26"/>
            <p:cNvSpPr>
              <a:spLocks noChangeShapeType="1"/>
            </p:cNvSpPr>
            <p:nvPr/>
          </p:nvSpPr>
          <p:spPr bwMode="auto">
            <a:xfrm flipV="1">
              <a:off x="3298" y="2523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22" name="Line 27"/>
            <p:cNvSpPr>
              <a:spLocks noChangeShapeType="1"/>
            </p:cNvSpPr>
            <p:nvPr/>
          </p:nvSpPr>
          <p:spPr bwMode="auto">
            <a:xfrm flipH="1">
              <a:off x="2770" y="2859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3" name="Group 22"/>
          <p:cNvGrpSpPr>
            <a:grpSpLocks/>
          </p:cNvGrpSpPr>
          <p:nvPr/>
        </p:nvGrpSpPr>
        <p:grpSpPr bwMode="auto">
          <a:xfrm>
            <a:off x="7429500" y="3276600"/>
            <a:ext cx="1676400" cy="1066800"/>
            <a:chOff x="4134" y="2327"/>
            <a:chExt cx="1056" cy="672"/>
          </a:xfrm>
        </p:grpSpPr>
        <p:sp>
          <p:nvSpPr>
            <p:cNvPr id="24" name="Rectangle 16"/>
            <p:cNvSpPr>
              <a:spLocks noChangeArrowheads="1"/>
            </p:cNvSpPr>
            <p:nvPr/>
          </p:nvSpPr>
          <p:spPr bwMode="auto">
            <a:xfrm>
              <a:off x="4134" y="2327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5" name="Rectangle 17"/>
            <p:cNvSpPr>
              <a:spLocks noChangeArrowheads="1"/>
            </p:cNvSpPr>
            <p:nvPr/>
          </p:nvSpPr>
          <p:spPr bwMode="auto">
            <a:xfrm>
              <a:off x="4134" y="2759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6" name="Rectangle 18"/>
            <p:cNvSpPr>
              <a:spLocks noChangeArrowheads="1"/>
            </p:cNvSpPr>
            <p:nvPr/>
          </p:nvSpPr>
          <p:spPr bwMode="auto">
            <a:xfrm>
              <a:off x="4758" y="2759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7" name="Rectangle 19"/>
            <p:cNvSpPr>
              <a:spLocks noChangeArrowheads="1"/>
            </p:cNvSpPr>
            <p:nvPr/>
          </p:nvSpPr>
          <p:spPr bwMode="auto">
            <a:xfrm>
              <a:off x="4758" y="2327"/>
              <a:ext cx="432" cy="240"/>
            </a:xfrm>
            <a:prstGeom prst="rect">
              <a:avLst/>
            </a:prstGeom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28" name="Line 28"/>
            <p:cNvSpPr>
              <a:spLocks noChangeShapeType="1"/>
            </p:cNvSpPr>
            <p:nvPr/>
          </p:nvSpPr>
          <p:spPr bwMode="auto">
            <a:xfrm flipV="1">
              <a:off x="4230" y="2567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29" name="Line 29"/>
            <p:cNvSpPr>
              <a:spLocks noChangeShapeType="1"/>
            </p:cNvSpPr>
            <p:nvPr/>
          </p:nvSpPr>
          <p:spPr bwMode="auto">
            <a:xfrm flipV="1">
              <a:off x="4326" y="2567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 flipV="1">
              <a:off x="4422" y="2567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1" name="Line 31"/>
            <p:cNvSpPr>
              <a:spLocks noChangeShapeType="1"/>
            </p:cNvSpPr>
            <p:nvPr/>
          </p:nvSpPr>
          <p:spPr bwMode="auto">
            <a:xfrm flipV="1">
              <a:off x="4806" y="2567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 flipV="1">
              <a:off x="4902" y="2567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3" name="Line 34"/>
            <p:cNvSpPr>
              <a:spLocks noChangeShapeType="1"/>
            </p:cNvSpPr>
            <p:nvPr/>
          </p:nvSpPr>
          <p:spPr bwMode="auto">
            <a:xfrm>
              <a:off x="4566" y="2375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4" name="Line 35"/>
            <p:cNvSpPr>
              <a:spLocks noChangeShapeType="1"/>
            </p:cNvSpPr>
            <p:nvPr/>
          </p:nvSpPr>
          <p:spPr bwMode="auto">
            <a:xfrm>
              <a:off x="4566" y="2519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5" name="Line 36"/>
            <p:cNvSpPr>
              <a:spLocks noChangeShapeType="1"/>
            </p:cNvSpPr>
            <p:nvPr/>
          </p:nvSpPr>
          <p:spPr bwMode="auto">
            <a:xfrm>
              <a:off x="4566" y="2855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6" name="Line 37"/>
            <p:cNvSpPr>
              <a:spLocks noChangeShapeType="1"/>
            </p:cNvSpPr>
            <p:nvPr/>
          </p:nvSpPr>
          <p:spPr bwMode="auto">
            <a:xfrm flipH="1">
              <a:off x="4566" y="2423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7" name="Line 38"/>
            <p:cNvSpPr>
              <a:spLocks noChangeShapeType="1"/>
            </p:cNvSpPr>
            <p:nvPr/>
          </p:nvSpPr>
          <p:spPr bwMode="auto">
            <a:xfrm>
              <a:off x="4566" y="2471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8" name="Line 39"/>
            <p:cNvSpPr>
              <a:spLocks noChangeShapeType="1"/>
            </p:cNvSpPr>
            <p:nvPr/>
          </p:nvSpPr>
          <p:spPr bwMode="auto">
            <a:xfrm flipH="1">
              <a:off x="4566" y="2903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39" name="Line 40"/>
            <p:cNvSpPr>
              <a:spLocks noChangeShapeType="1"/>
            </p:cNvSpPr>
            <p:nvPr/>
          </p:nvSpPr>
          <p:spPr bwMode="auto">
            <a:xfrm flipH="1">
              <a:off x="4566" y="2951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40" name="Line 41"/>
            <p:cNvSpPr>
              <a:spLocks noChangeShapeType="1"/>
            </p:cNvSpPr>
            <p:nvPr/>
          </p:nvSpPr>
          <p:spPr bwMode="auto">
            <a:xfrm flipV="1">
              <a:off x="4458" y="2567"/>
              <a:ext cx="300" cy="18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  <p:sp>
          <p:nvSpPr>
            <p:cNvPr id="41" name="Line 42"/>
            <p:cNvSpPr>
              <a:spLocks noChangeShapeType="1"/>
            </p:cNvSpPr>
            <p:nvPr/>
          </p:nvSpPr>
          <p:spPr bwMode="auto">
            <a:xfrm flipV="1">
              <a:off x="4518" y="2615"/>
              <a:ext cx="240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 dirty="0">
                <a:solidFill>
                  <a:srgbClr val="FF0000"/>
                </a:solidFill>
              </a:endParaRPr>
            </a:p>
          </p:txBody>
        </p:sp>
      </p:grpSp>
      <p:sp>
        <p:nvSpPr>
          <p:cNvPr id="42" name="Text Box 43"/>
          <p:cNvSpPr txBox="1">
            <a:spLocks noChangeArrowheads="1"/>
          </p:cNvSpPr>
          <p:nvPr/>
        </p:nvSpPr>
        <p:spPr bwMode="auto">
          <a:xfrm>
            <a:off x="7172325" y="4411662"/>
            <a:ext cx="22288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008000"/>
                </a:solidFill>
              </a:rPr>
              <a:t>Highly coupled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008000"/>
                </a:solidFill>
              </a:rPr>
              <a:t>many dependencies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714499" y="5958447"/>
            <a:ext cx="7391401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en-US" dirty="0"/>
              <a:t>Good modules have strong cohesion and weak coupling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0700" y="14748"/>
            <a:ext cx="3287951" cy="15559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1411681-123D-4ADE-94BD-6B0A384329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83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39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6500" y="246461"/>
            <a:ext cx="8039100" cy="589260"/>
          </a:xfrm>
          <a:noFill/>
          <a:ln/>
        </p:spPr>
        <p:txBody>
          <a:bodyPr>
            <a:normAutofit fontScale="90000"/>
          </a:bodyPr>
          <a:lstStyle/>
          <a:p>
            <a:pPr marL="514350" indent="-514350"/>
            <a:r>
              <a:rPr lang="en-GB" dirty="0"/>
              <a:t>Input and Output Parameters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1714501" y="1055390"/>
            <a:ext cx="8534400" cy="4953000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buFont typeface="+mj-lt"/>
              <a:buAutoNum type="arabicPeriod"/>
            </a:pPr>
            <a:r>
              <a:rPr lang="en-GB" dirty="0"/>
              <a:t>In IT, </a:t>
            </a:r>
            <a:r>
              <a:rPr lang="en-GB" dirty="0">
                <a:solidFill>
                  <a:srgbClr val="008000"/>
                </a:solidFill>
              </a:rPr>
              <a:t>parameters </a:t>
            </a:r>
            <a:r>
              <a:rPr lang="en-GB" i="1" dirty="0"/>
              <a:t>are also known as </a:t>
            </a:r>
            <a:r>
              <a:rPr lang="en-GB" dirty="0">
                <a:solidFill>
                  <a:srgbClr val="008000"/>
                </a:solidFill>
              </a:rPr>
              <a:t>arguments</a:t>
            </a:r>
            <a:r>
              <a:rPr lang="en-GB" dirty="0"/>
              <a:t>.</a:t>
            </a:r>
          </a:p>
          <a:p>
            <a:pPr marL="609600" indent="-609600">
              <a:lnSpc>
                <a:spcPct val="90000"/>
              </a:lnSpc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Input</a:t>
            </a:r>
            <a:r>
              <a:rPr lang="en-GB" dirty="0"/>
              <a:t> parameters, say </a:t>
            </a:r>
            <a:r>
              <a:rPr lang="en-GB" b="1" dirty="0"/>
              <a:t>ID</a:t>
            </a:r>
            <a:r>
              <a:rPr lang="en-GB" dirty="0"/>
              <a:t> and </a:t>
            </a:r>
            <a:r>
              <a:rPr lang="en-GB" b="1" dirty="0"/>
              <a:t>unit</a:t>
            </a:r>
            <a:r>
              <a:rPr lang="en-GB" dirty="0"/>
              <a:t>, of </a:t>
            </a:r>
            <a:r>
              <a:rPr lang="en-GB" u="sng" dirty="0"/>
              <a:t>module A</a:t>
            </a:r>
            <a:r>
              <a:rPr lang="en-GB" dirty="0"/>
              <a:t>:</a:t>
            </a:r>
          </a:p>
          <a:p>
            <a:pPr marL="1009650" lvl="1" indent="-609600">
              <a:lnSpc>
                <a:spcPct val="90000"/>
              </a:lnSpc>
              <a:buFont typeface="Arial" pitchFamily="34" charset="0"/>
              <a:buChar char="•"/>
            </a:pPr>
            <a:r>
              <a:rPr lang="en-GB" dirty="0"/>
              <a:t>Contain data, say 214123456 and SIT105, </a:t>
            </a:r>
            <a:br>
              <a:rPr lang="en-GB" dirty="0"/>
            </a:br>
            <a:r>
              <a:rPr lang="en-GB" dirty="0"/>
              <a:t>that are provided by another </a:t>
            </a:r>
            <a:r>
              <a:rPr lang="en-GB" u="sng" dirty="0"/>
              <a:t>module B</a:t>
            </a:r>
            <a:r>
              <a:rPr lang="en-GB" dirty="0"/>
              <a:t>, and</a:t>
            </a:r>
          </a:p>
          <a:p>
            <a:pPr marL="1009650" lvl="1" indent="-609600">
              <a:lnSpc>
                <a:spcPct val="90000"/>
              </a:lnSpc>
              <a:buFont typeface="Arial" pitchFamily="34" charset="0"/>
              <a:buChar char="•"/>
            </a:pPr>
            <a:r>
              <a:rPr lang="en-GB" dirty="0"/>
              <a:t>Are needed by </a:t>
            </a:r>
            <a:r>
              <a:rPr lang="en-GB" u="sng" dirty="0"/>
              <a:t>module A </a:t>
            </a:r>
            <a:r>
              <a:rPr lang="en-GB" dirty="0"/>
              <a:t>to perform its task.</a:t>
            </a:r>
          </a:p>
          <a:p>
            <a:pPr marL="609600" indent="-609600">
              <a:lnSpc>
                <a:spcPct val="90000"/>
              </a:lnSpc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Output</a:t>
            </a:r>
            <a:r>
              <a:rPr lang="en-GB" dirty="0"/>
              <a:t> parameters of </a:t>
            </a:r>
            <a:r>
              <a:rPr lang="en-GB" u="sng" dirty="0"/>
              <a:t>module A </a:t>
            </a:r>
            <a:r>
              <a:rPr lang="en-GB" dirty="0"/>
              <a:t>contain data:</a:t>
            </a:r>
          </a:p>
          <a:p>
            <a:pPr marL="857250" lvl="1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GB" dirty="0"/>
              <a:t>Which module A provides to </a:t>
            </a:r>
            <a:r>
              <a:rPr lang="en-GB" u="sng" dirty="0"/>
              <a:t>module B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2019300" y="5033665"/>
            <a:ext cx="1981200" cy="12954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AU" dirty="0"/>
              <a:t>Module 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53300" y="5033665"/>
            <a:ext cx="1981200" cy="12954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AU" dirty="0"/>
              <a:t>Module B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4000500" y="5181600"/>
            <a:ext cx="3352800" cy="4465"/>
          </a:xfrm>
          <a:prstGeom prst="straightConnector1">
            <a:avLst/>
          </a:prstGeom>
          <a:ln w="254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60578" y="4800600"/>
            <a:ext cx="510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ID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4000500" y="5567065"/>
            <a:ext cx="3352800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060578" y="5181600"/>
            <a:ext cx="662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unit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83640" y="4805065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214123456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45304" y="518606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SIT105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4000500" y="6172200"/>
            <a:ext cx="3352799" cy="4465"/>
          </a:xfrm>
          <a:prstGeom prst="straightConnector1">
            <a:avLst/>
          </a:prstGeom>
          <a:ln w="254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060578" y="5786735"/>
            <a:ext cx="816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mark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19900" y="5791201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75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14300" y="1909465"/>
            <a:ext cx="1524000" cy="1295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Parameters are the variables!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6227" y="5054066"/>
            <a:ext cx="1600174" cy="1295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dirty="0"/>
              <a:t>Are they dependant on eachother?</a:t>
            </a:r>
          </a:p>
        </p:txBody>
      </p:sp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3911630-856B-4D3E-80F2-8F48E0B685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20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9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505598" y="457201"/>
            <a:ext cx="7770341" cy="533400"/>
          </a:xfrm>
          <a:noFill/>
          <a:ln/>
        </p:spPr>
        <p:txBody>
          <a:bodyPr>
            <a:noAutofit/>
          </a:bodyPr>
          <a:lstStyle/>
          <a:p>
            <a:pPr marL="514350" indent="-514350"/>
            <a:r>
              <a:rPr lang="en-GB" sz="4000" dirty="0"/>
              <a:t>Return Parameters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465440" y="1371600"/>
            <a:ext cx="7467600" cy="4708525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GB" dirty="0"/>
              <a:t>Some real programming languages use “</a:t>
            </a:r>
            <a:r>
              <a:rPr lang="en-GB" dirty="0">
                <a:solidFill>
                  <a:srgbClr val="008000"/>
                </a:solidFill>
              </a:rPr>
              <a:t>return</a:t>
            </a:r>
            <a:r>
              <a:rPr lang="en-GB" dirty="0"/>
              <a:t>” values, consider these as an </a:t>
            </a:r>
            <a:r>
              <a:rPr lang="en-GB" dirty="0">
                <a:solidFill>
                  <a:srgbClr val="008000"/>
                </a:solidFill>
              </a:rPr>
              <a:t>output</a:t>
            </a:r>
            <a:r>
              <a:rPr lang="en-GB" dirty="0">
                <a:solidFill>
                  <a:srgbClr val="659200"/>
                </a:solidFill>
              </a:rPr>
              <a:t> </a:t>
            </a:r>
            <a:r>
              <a:rPr lang="en-GB" dirty="0"/>
              <a:t>parameter.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r>
              <a:rPr lang="en-GB" dirty="0"/>
              <a:t>Data returned from </a:t>
            </a:r>
            <a:r>
              <a:rPr lang="en-GB" b="1" dirty="0"/>
              <a:t>one module can be sent to another module</a:t>
            </a:r>
            <a:r>
              <a:rPr lang="en-GB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r>
              <a:rPr lang="en-AU" dirty="0"/>
              <a:t>The return statement ends function execution and specifies a value to be returned to whatever </a:t>
            </a:r>
            <a:r>
              <a:rPr lang="en-AU" b="1" dirty="0"/>
              <a:t>called it.</a:t>
            </a:r>
            <a:endParaRPr lang="en-GB" b="1" dirty="0"/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2EFFAEF-8231-4D31-9EE2-9C8277900C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754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86400" y="76200"/>
            <a:ext cx="6722440" cy="838200"/>
          </a:xfrm>
        </p:spPr>
        <p:txBody>
          <a:bodyPr/>
          <a:lstStyle/>
          <a:p>
            <a:r>
              <a:rPr lang="en-AU" cap="none" dirty="0"/>
              <a:t>Developing Good Modules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400300" y="914400"/>
            <a:ext cx="7696200" cy="5791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en-US" altLang="en-US" sz="2800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171701" y="1066800"/>
            <a:ext cx="7924800" cy="579120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A module is defined as a section of an algorithm that is dedicated to the performance of a </a:t>
            </a:r>
            <a:r>
              <a:rPr lang="en-GB" b="1" dirty="0"/>
              <a:t>single function</a:t>
            </a:r>
            <a:r>
              <a:rPr lang="en-GB" dirty="0"/>
              <a:t>.</a:t>
            </a:r>
          </a:p>
          <a:p>
            <a:r>
              <a:rPr lang="en-GB" dirty="0"/>
              <a:t>It should contain a single </a:t>
            </a:r>
            <a:r>
              <a:rPr lang="en-GB" b="1" dirty="0"/>
              <a:t>entry</a:t>
            </a:r>
            <a:r>
              <a:rPr lang="en-GB" dirty="0"/>
              <a:t> and a single </a:t>
            </a:r>
            <a:r>
              <a:rPr lang="en-GB" b="1" dirty="0"/>
              <a:t>exit</a:t>
            </a:r>
          </a:p>
          <a:p>
            <a:r>
              <a:rPr lang="en-GB" dirty="0"/>
              <a:t>The </a:t>
            </a:r>
            <a:r>
              <a:rPr lang="en-GB" b="1" dirty="0"/>
              <a:t>name</a:t>
            </a:r>
            <a:r>
              <a:rPr lang="en-GB" dirty="0"/>
              <a:t> of the chosen module should accurately describe its function</a:t>
            </a:r>
          </a:p>
          <a:p>
            <a:r>
              <a:rPr lang="en-GB" dirty="0"/>
              <a:t>When we are making modules we run into common problems, such as:</a:t>
            </a:r>
          </a:p>
          <a:p>
            <a:pPr lvl="1"/>
            <a:r>
              <a:rPr lang="en-GB" dirty="0"/>
              <a:t>How </a:t>
            </a:r>
            <a:r>
              <a:rPr lang="en-GB" b="1" dirty="0"/>
              <a:t>big</a:t>
            </a:r>
            <a:r>
              <a:rPr lang="en-GB" dirty="0"/>
              <a:t> should it be?</a:t>
            </a:r>
          </a:p>
          <a:p>
            <a:pPr lvl="1"/>
            <a:r>
              <a:rPr lang="en-GB" dirty="0"/>
              <a:t>Is it too </a:t>
            </a:r>
            <a:r>
              <a:rPr lang="en-GB" b="1" dirty="0"/>
              <a:t>small</a:t>
            </a:r>
            <a:r>
              <a:rPr lang="en-GB" dirty="0"/>
              <a:t>?</a:t>
            </a:r>
          </a:p>
          <a:p>
            <a:pPr lvl="1"/>
            <a:r>
              <a:rPr lang="en-GB" dirty="0"/>
              <a:t>Are all the instructions </a:t>
            </a:r>
            <a:r>
              <a:rPr lang="en-GB" b="1" dirty="0"/>
              <a:t>related</a:t>
            </a:r>
            <a:r>
              <a:rPr lang="en-GB" dirty="0"/>
              <a:t> to the module?</a:t>
            </a:r>
          </a:p>
          <a:p>
            <a:pPr lvl="1"/>
            <a:r>
              <a:rPr lang="en-GB" dirty="0"/>
              <a:t>Are the links between modules too </a:t>
            </a:r>
            <a:r>
              <a:rPr lang="en-GB" b="1" dirty="0"/>
              <a:t>complex</a:t>
            </a:r>
            <a:r>
              <a:rPr lang="en-GB" dirty="0"/>
              <a:t>?</a:t>
            </a:r>
          </a:p>
          <a:p>
            <a:r>
              <a:rPr lang="en-GB" dirty="0"/>
              <a:t>We want to address this today with </a:t>
            </a:r>
            <a:r>
              <a:rPr lang="en-GB" b="1" dirty="0"/>
              <a:t>cohesion and coupling</a:t>
            </a:r>
          </a:p>
          <a:p>
            <a:endParaRPr lang="en-GB" dirty="0"/>
          </a:p>
        </p:txBody>
      </p:sp>
      <p:pic>
        <p:nvPicPr>
          <p:cNvPr id="8" name="Picture 2" descr="http://www.cricharleroi.be/wp-content/uploads/2013/02/team-cohesion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44" y="100781"/>
            <a:ext cx="1447800" cy="102299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1A25869-410F-4385-9183-80C2798913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81900" y="2667000"/>
            <a:ext cx="609600" cy="6096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97C8E4-229D-4E13-86F9-BF47A19B95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10499" y="40523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43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6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5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6500" y="605213"/>
            <a:ext cx="7810500" cy="838200"/>
          </a:xfrm>
          <a:noFill/>
          <a:ln/>
        </p:spPr>
        <p:txBody>
          <a:bodyPr/>
          <a:lstStyle/>
          <a:p>
            <a:pPr marL="514350" indent="-514350"/>
            <a:r>
              <a:rPr lang="en-GB" dirty="0"/>
              <a:t>Input Parameters and Return Value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7765025" y="1629525"/>
            <a:ext cx="2362201" cy="4191000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GB" dirty="0"/>
              <a:t>Parameter values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r>
              <a:rPr lang="en-GB" dirty="0"/>
              <a:t>Input parameters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r>
              <a:rPr lang="en-GB" dirty="0"/>
              <a:t>Return value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66900" y="1858125"/>
            <a:ext cx="5105400" cy="14219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Main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area = surfaceAreaBox(2, 5, 6)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PRINT area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END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66900" y="3429000"/>
            <a:ext cx="5105400" cy="308392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surfaceAreaBox(width, height, depth)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top = width * depth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front = width * height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side = depth * height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endParaRPr lang="en-GB" dirty="0">
              <a:latin typeface="Arial Narrow" pitchFamily="34" charset="0"/>
            </a:endParaRP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surfaceAreaBox = 2 * (top + front + side)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endParaRPr lang="en-GB" dirty="0">
              <a:latin typeface="Arial Narrow" pitchFamily="34" charset="0"/>
            </a:endParaRP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return(surfaceAreaBox)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END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6317226" y="3496425"/>
            <a:ext cx="1371600" cy="1143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6012426" y="2010525"/>
            <a:ext cx="1676400" cy="1013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762500" y="2010524"/>
            <a:ext cx="1143000" cy="76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9" name="Oval 8"/>
          <p:cNvSpPr/>
          <p:nvPr/>
        </p:nvSpPr>
        <p:spPr>
          <a:xfrm>
            <a:off x="3619500" y="3356253"/>
            <a:ext cx="2590800" cy="6354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098026" y="5147661"/>
            <a:ext cx="2590800" cy="4250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857500" y="5591925"/>
            <a:ext cx="2286000" cy="6858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713A27C-D3DB-4606-AA06-D00ABA7FBA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47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3542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628900" y="867525"/>
            <a:ext cx="7734300" cy="838200"/>
          </a:xfrm>
          <a:noFill/>
          <a:ln/>
        </p:spPr>
        <p:txBody>
          <a:bodyPr/>
          <a:lstStyle/>
          <a:p>
            <a:pPr marL="514350" indent="-514350"/>
            <a:r>
              <a:rPr lang="en-GB" dirty="0"/>
              <a:t>Input and Output Parameters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8115300" y="1858125"/>
            <a:ext cx="2057400" cy="4191000"/>
          </a:xfrm>
          <a:noFill/>
          <a:ln/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GB" sz="2400" dirty="0"/>
              <a:t>Parameter values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2400" dirty="0"/>
              <a:t>Input parameters</a:t>
            </a:r>
          </a:p>
          <a:p>
            <a:pPr marL="0" indent="0">
              <a:lnSpc>
                <a:spcPct val="90000"/>
              </a:lnSpc>
              <a:buNone/>
            </a:pPr>
            <a:endParaRPr lang="en-GB" sz="2400" dirty="0"/>
          </a:p>
          <a:p>
            <a:pPr marL="0" indent="0">
              <a:lnSpc>
                <a:spcPct val="90000"/>
              </a:lnSpc>
              <a:buNone/>
            </a:pPr>
            <a:r>
              <a:rPr lang="en-GB" sz="2400" dirty="0"/>
              <a:t>Output Parameter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66900" y="1858125"/>
            <a:ext cx="5867400" cy="14219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Main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surfaceAreaBox(area, 2, 5, 6)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PRINT area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END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66900" y="3429000"/>
            <a:ext cx="5867400" cy="24191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surfaceAreaBox(surfaceArea, width, height, depth)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top = width * depth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front = width * height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side = depth * height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endParaRPr lang="en-GB" dirty="0">
              <a:latin typeface="Arial Narrow" pitchFamily="34" charset="0"/>
            </a:endParaRP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surfaceArea = 2 * (top + front + side)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END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7200900" y="3229725"/>
            <a:ext cx="914400" cy="5032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6057900" y="2239125"/>
            <a:ext cx="2057400" cy="1013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076700" y="2010524"/>
            <a:ext cx="1828800" cy="76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9" name="Oval 8"/>
          <p:cNvSpPr/>
          <p:nvPr/>
        </p:nvSpPr>
        <p:spPr>
          <a:xfrm>
            <a:off x="3619500" y="3305925"/>
            <a:ext cx="1676400" cy="6354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0" name="Oval 9"/>
          <p:cNvSpPr/>
          <p:nvPr/>
        </p:nvSpPr>
        <p:spPr>
          <a:xfrm>
            <a:off x="5219700" y="3305925"/>
            <a:ext cx="2667000" cy="6354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4991100" y="3941397"/>
            <a:ext cx="3124200" cy="5334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5-Point Star 13"/>
          <p:cNvSpPr/>
          <p:nvPr/>
        </p:nvSpPr>
        <p:spPr>
          <a:xfrm>
            <a:off x="1104900" y="228600"/>
            <a:ext cx="1295400" cy="8382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739F698-7EC5-4514-91D5-2B932F4859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27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2587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05100" y="943725"/>
            <a:ext cx="6477000" cy="838200"/>
          </a:xfrm>
          <a:noFill/>
          <a:ln/>
        </p:spPr>
        <p:txBody>
          <a:bodyPr/>
          <a:lstStyle/>
          <a:p>
            <a:pPr marL="514350" indent="-514350"/>
            <a:r>
              <a:rPr lang="en-GB" dirty="0"/>
              <a:t>Input and Output Parameters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09900" y="1934325"/>
            <a:ext cx="5867400" cy="14219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Main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surfaceAreaBox(area, 2, 5, 6)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PRINT area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END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09900" y="3505200"/>
            <a:ext cx="5867400" cy="24191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surfaceAreaBox(surfaceArea, width, height, depth)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top = width * depth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front = width * height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side = depth * height</a:t>
            </a: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endParaRPr lang="en-GB" dirty="0">
              <a:latin typeface="Arial Narrow" pitchFamily="34" charset="0"/>
            </a:endParaRPr>
          </a:p>
          <a:p>
            <a:pPr marL="0" indent="0">
              <a:lnSpc>
                <a:spcPct val="90000"/>
              </a:lnSpc>
              <a:buNone/>
              <a:tabLst>
                <a:tab pos="360363" algn="l"/>
              </a:tabLst>
            </a:pPr>
            <a:r>
              <a:rPr lang="en-GB" dirty="0">
                <a:latin typeface="Arial Narrow" pitchFamily="34" charset="0"/>
              </a:rPr>
              <a:t>	surfaceArea = 2 * (top + front + side)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GB" dirty="0">
                <a:latin typeface="Arial Narrow" pitchFamily="34" charset="0"/>
              </a:rPr>
              <a:t>END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4724400" y="3889653"/>
            <a:ext cx="1104900" cy="13974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6134100" y="2645289"/>
            <a:ext cx="533400" cy="85991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5676900" y="2645289"/>
            <a:ext cx="152400" cy="91362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362700" y="2674614"/>
            <a:ext cx="1066800" cy="8305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667500" y="2696325"/>
            <a:ext cx="1447800" cy="8305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5-Point Star 10"/>
          <p:cNvSpPr/>
          <p:nvPr/>
        </p:nvSpPr>
        <p:spPr>
          <a:xfrm>
            <a:off x="1104900" y="228600"/>
            <a:ext cx="1295400" cy="8382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0BB9FF4-0E04-470E-A1BA-BDE60980E9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2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2650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1"/>
          <p:cNvSpPr>
            <a:spLocks noGrp="1" noChangeArrowheads="1"/>
          </p:cNvSpPr>
          <p:nvPr>
            <p:ph type="title"/>
          </p:nvPr>
        </p:nvSpPr>
        <p:spPr>
          <a:xfrm>
            <a:off x="2219325" y="762001"/>
            <a:ext cx="7931217" cy="563562"/>
          </a:xfrm>
        </p:spPr>
        <p:txBody>
          <a:bodyPr>
            <a:normAutofit fontScale="90000"/>
          </a:bodyPr>
          <a:lstStyle/>
          <a:p>
            <a:r>
              <a:rPr lang="en-GB" dirty="0"/>
              <a:t>Inter-module Communications</a:t>
            </a:r>
          </a:p>
        </p:txBody>
      </p:sp>
      <p:sp>
        <p:nvSpPr>
          <p:cNvPr id="3" name="Rectangle 22"/>
          <p:cNvSpPr>
            <a:spLocks noGrp="1" noChangeArrowheads="1"/>
          </p:cNvSpPr>
          <p:nvPr>
            <p:ph idx="1"/>
          </p:nvPr>
        </p:nvSpPr>
        <p:spPr>
          <a:xfrm>
            <a:off x="2324101" y="1600200"/>
            <a:ext cx="7848600" cy="4525963"/>
          </a:xfrm>
        </p:spPr>
        <p:txBody>
          <a:bodyPr>
            <a:normAutofit lnSpcReduction="10000"/>
          </a:bodyPr>
          <a:lstStyle/>
          <a:p>
            <a:pPr marL="609600" indent="-609600">
              <a:lnSpc>
                <a:spcPct val="90000"/>
              </a:lnSpc>
              <a:buNone/>
            </a:pPr>
            <a:r>
              <a:rPr lang="en-GB" sz="2800" dirty="0">
                <a:solidFill>
                  <a:srgbClr val="659200"/>
                </a:solidFill>
              </a:rPr>
              <a:t>Communication between modules!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n-GB" sz="2800" dirty="0"/>
              <a:t>Inter-module Communication relates to:</a:t>
            </a:r>
          </a:p>
          <a:p>
            <a:pPr marL="609600" indent="-609600">
              <a:lnSpc>
                <a:spcPct val="90000"/>
              </a:lnSpc>
            </a:pPr>
            <a:r>
              <a:rPr lang="en-GB" sz="2800" dirty="0"/>
              <a:t>global data, or			(poor programming)</a:t>
            </a:r>
            <a:endParaRPr lang="en-GB" sz="2800" u="sng" dirty="0"/>
          </a:p>
          <a:p>
            <a:pPr marL="609600" indent="-609600">
              <a:lnSpc>
                <a:spcPct val="90000"/>
              </a:lnSpc>
            </a:pPr>
            <a:r>
              <a:rPr lang="en-GB" sz="2800" dirty="0"/>
              <a:t>passing parameters		(good programming)</a:t>
            </a:r>
          </a:p>
          <a:p>
            <a:pPr marL="609600" indent="-609600">
              <a:lnSpc>
                <a:spcPct val="90000"/>
              </a:lnSpc>
            </a:pPr>
            <a:endParaRPr lang="en-GB" sz="2800" dirty="0"/>
          </a:p>
          <a:p>
            <a:pPr marL="609600" indent="-609600">
              <a:buFontTx/>
              <a:buNone/>
            </a:pPr>
            <a:r>
              <a:rPr lang="en-GB" sz="2800" dirty="0"/>
              <a:t>The </a:t>
            </a:r>
            <a:r>
              <a:rPr lang="en-GB" sz="2800" b="1" dirty="0"/>
              <a:t>kinds</a:t>
            </a:r>
            <a:r>
              <a:rPr lang="en-GB" sz="2800" dirty="0"/>
              <a:t> of inter-module communications are: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Global data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Local data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Passing parameters (we just looked at this)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/>
              <a:t>Sharing data</a:t>
            </a:r>
          </a:p>
        </p:txBody>
      </p:sp>
      <p:sp>
        <p:nvSpPr>
          <p:cNvPr id="4" name="Right Arrow 3"/>
          <p:cNvSpPr/>
          <p:nvPr/>
        </p:nvSpPr>
        <p:spPr>
          <a:xfrm>
            <a:off x="5934075" y="4373563"/>
            <a:ext cx="2496865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Lets look at this</a:t>
            </a:r>
          </a:p>
        </p:txBody>
      </p:sp>
      <p:sp>
        <p:nvSpPr>
          <p:cNvPr id="7" name="5-Point Star 6"/>
          <p:cNvSpPr/>
          <p:nvPr/>
        </p:nvSpPr>
        <p:spPr>
          <a:xfrm>
            <a:off x="898651" y="205582"/>
            <a:ext cx="1295400" cy="8382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C4E07A6-F6A0-4FE5-8495-6E4B353B6E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46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05100" y="104303"/>
            <a:ext cx="7010400" cy="639762"/>
          </a:xfrm>
        </p:spPr>
        <p:txBody>
          <a:bodyPr>
            <a:normAutofit fontScale="90000"/>
          </a:bodyPr>
          <a:lstStyle/>
          <a:p>
            <a:r>
              <a:rPr lang="en-GB" dirty="0"/>
              <a:t>1. Global Data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3238500" y="914400"/>
            <a:ext cx="6669881" cy="4754563"/>
          </a:xfrm>
        </p:spPr>
        <p:txBody>
          <a:bodyPr/>
          <a:lstStyle/>
          <a:p>
            <a:r>
              <a:rPr lang="en-GB" b="1" dirty="0"/>
              <a:t>Global data </a:t>
            </a:r>
            <a:r>
              <a:rPr lang="en-GB" dirty="0"/>
              <a:t>is accessible to </a:t>
            </a:r>
            <a:r>
              <a:rPr lang="en-GB" u="sng" dirty="0">
                <a:solidFill>
                  <a:srgbClr val="008000"/>
                </a:solidFill>
              </a:rPr>
              <a:t>every module </a:t>
            </a:r>
            <a:r>
              <a:rPr lang="en-GB" dirty="0"/>
              <a:t>in a program, therefore modules can communicate using </a:t>
            </a:r>
            <a:r>
              <a:rPr lang="en-GB" b="1" dirty="0"/>
              <a:t>global data</a:t>
            </a:r>
          </a:p>
          <a:p>
            <a:r>
              <a:rPr lang="en-GB" dirty="0"/>
              <a:t>E.g. We have say variable X, any module can modify it if they want.</a:t>
            </a:r>
          </a:p>
          <a:p>
            <a:r>
              <a:rPr lang="en-GB" dirty="0"/>
              <a:t>For example, consider a spreadsheet.</a:t>
            </a:r>
          </a:p>
          <a:p>
            <a:pPr lvl="1"/>
            <a:r>
              <a:rPr lang="en-GB" sz="2400" dirty="0"/>
              <a:t>Values on one worksheet can accessible in another.</a:t>
            </a:r>
          </a:p>
        </p:txBody>
      </p:sp>
      <p:pic>
        <p:nvPicPr>
          <p:cNvPr id="5" name="Picture 2" descr="http://www.humanosphere.org/wp-content/uploads/2011/03/IHMEghdx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555" y="4800600"/>
            <a:ext cx="2771771" cy="193068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495300" y="5029200"/>
            <a:ext cx="2743200" cy="16002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Always try to reduce the scope of your data / variables!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9BB65FE-E1C4-4151-AAB8-A1AFE51B5C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430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628900" y="138907"/>
            <a:ext cx="7086600" cy="715962"/>
          </a:xfrm>
        </p:spPr>
        <p:txBody>
          <a:bodyPr/>
          <a:lstStyle/>
          <a:p>
            <a:r>
              <a:rPr lang="en-GB" dirty="0"/>
              <a:t>2. Local Data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400300" y="875239"/>
            <a:ext cx="7553325" cy="4525963"/>
          </a:xfrm>
        </p:spPr>
        <p:txBody>
          <a:bodyPr>
            <a:normAutofit/>
          </a:bodyPr>
          <a:lstStyle/>
          <a:p>
            <a:r>
              <a:rPr lang="en-GB" dirty="0"/>
              <a:t>Local data minimises inter-module communication</a:t>
            </a:r>
          </a:p>
          <a:p>
            <a:r>
              <a:rPr lang="en-GB" dirty="0"/>
              <a:t>A variable declared</a:t>
            </a:r>
            <a:r>
              <a:rPr lang="en-GB" u="sng" dirty="0"/>
              <a:t> inside </a:t>
            </a:r>
            <a:r>
              <a:rPr lang="en-GB" dirty="0"/>
              <a:t>a module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is accessible by code </a:t>
            </a:r>
            <a:r>
              <a:rPr lang="en-GB" b="1" dirty="0">
                <a:solidFill>
                  <a:srgbClr val="FF0000"/>
                </a:solidFill>
              </a:rPr>
              <a:t>within</a:t>
            </a:r>
            <a:r>
              <a:rPr lang="en-GB" dirty="0">
                <a:solidFill>
                  <a:srgbClr val="FF0000"/>
                </a:solidFill>
              </a:rPr>
              <a:t> this module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is </a:t>
            </a:r>
            <a:r>
              <a:rPr lang="en-GB" b="1" dirty="0">
                <a:solidFill>
                  <a:srgbClr val="FF0000"/>
                </a:solidFill>
              </a:rPr>
              <a:t>not (directly) </a:t>
            </a:r>
            <a:r>
              <a:rPr lang="en-GB" dirty="0">
                <a:solidFill>
                  <a:srgbClr val="FF0000"/>
                </a:solidFill>
              </a:rPr>
              <a:t>accessible by other modules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NOTE – it is good practice to declare local variables as much as possible!</a:t>
            </a:r>
          </a:p>
        </p:txBody>
      </p:sp>
      <p:pic>
        <p:nvPicPr>
          <p:cNvPr id="5" name="Picture 2" descr="http://flylib.com/books/1/122/1/html/2/images/fig3-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100" y="4901735"/>
            <a:ext cx="2430950" cy="1819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F23AD54-033E-4641-9866-AD1C209CDA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19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8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0" y="170657"/>
            <a:ext cx="6915150" cy="792162"/>
          </a:xfrm>
        </p:spPr>
        <p:txBody>
          <a:bodyPr/>
          <a:lstStyle/>
          <a:p>
            <a:r>
              <a:rPr lang="en-GB" dirty="0"/>
              <a:t>3. Passing Parameters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247900" y="1143000"/>
            <a:ext cx="7524750" cy="4525963"/>
          </a:xfrm>
        </p:spPr>
        <p:txBody>
          <a:bodyPr/>
          <a:lstStyle/>
          <a:p>
            <a:r>
              <a:rPr lang="en-GB" dirty="0"/>
              <a:t>Modules communicate by passing data to each other using:</a:t>
            </a:r>
          </a:p>
          <a:p>
            <a:pPr lvl="1"/>
            <a:r>
              <a:rPr lang="en-GB" sz="3200" dirty="0"/>
              <a:t>parameters (arguments), or</a:t>
            </a:r>
          </a:p>
          <a:p>
            <a:pPr lvl="1"/>
            <a:r>
              <a:rPr lang="en-GB" sz="3200" dirty="0"/>
              <a:t>global variables</a:t>
            </a:r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AU" dirty="0"/>
              <a:t>Page </a:t>
            </a:r>
            <a:fld id="{E14EBE8A-322D-416F-8548-C437B9B561E9}" type="slidenum">
              <a:rPr lang="en-AU" smtClean="0"/>
              <a:pPr>
                <a:defRPr/>
              </a:pPr>
              <a:t>36</a:t>
            </a:fld>
            <a:endParaRPr lang="en-AU" dirty="0"/>
          </a:p>
        </p:txBody>
      </p:sp>
      <p:pic>
        <p:nvPicPr>
          <p:cNvPr id="6" name="Picture 2" descr="http://courses.cs.vt.edu/~csonline/ProgrammingLanguages/Lessons/Parameters/pass-by-ref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0" y="3794856"/>
            <a:ext cx="5334000" cy="2926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i.imgur.com/iZ9I8lV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1" y="3672662"/>
            <a:ext cx="2990850" cy="304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5423D5D-E388-4116-B0DE-1D865B7868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066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628900" y="381000"/>
            <a:ext cx="7391400" cy="719137"/>
          </a:xfrm>
        </p:spPr>
        <p:txBody>
          <a:bodyPr/>
          <a:lstStyle/>
          <a:p>
            <a:r>
              <a:rPr lang="en-GB" dirty="0"/>
              <a:t>3. Passing Parameters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1790699" y="1100137"/>
            <a:ext cx="8496301" cy="53768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GB" sz="2400" b="1" u="sng" dirty="0">
                <a:solidFill>
                  <a:srgbClr val="008000"/>
                </a:solidFill>
              </a:rPr>
              <a:t>Passing data may be done for 3 reasons: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A calling module (say MAIN) passes data to the called module (PRINT)</a:t>
            </a:r>
          </a:p>
          <a:p>
            <a:pPr marL="444500" indent="-444500">
              <a:buNone/>
            </a:pPr>
            <a:r>
              <a:rPr lang="en-GB" sz="2400" dirty="0"/>
              <a:t>	</a:t>
            </a:r>
            <a:r>
              <a:rPr lang="en-GB" sz="2400" b="1" dirty="0"/>
              <a:t>e.g., </a:t>
            </a:r>
            <a:r>
              <a:rPr lang="en-GB" sz="2400" dirty="0"/>
              <a:t>	PRINT “Final mark is”, mark</a:t>
            </a:r>
          </a:p>
          <a:p>
            <a:endParaRPr lang="en-GB" sz="2400" dirty="0"/>
          </a:p>
          <a:p>
            <a:pPr marL="457200" indent="-457200">
              <a:buFont typeface="+mj-lt"/>
              <a:buAutoNum type="arabicPeriod" startAt="2"/>
            </a:pP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A calling module (say MAIN) expects to receive data from the called module (READ)</a:t>
            </a:r>
          </a:p>
          <a:p>
            <a:pPr marL="444500" indent="-444500">
              <a:buNone/>
            </a:pPr>
            <a:r>
              <a:rPr lang="en-GB" sz="2400" dirty="0"/>
              <a:t>	</a:t>
            </a:r>
            <a:r>
              <a:rPr lang="en-GB" sz="2400" b="1" dirty="0"/>
              <a:t>e.g., </a:t>
            </a:r>
            <a:r>
              <a:rPr lang="en-GB" sz="2400" dirty="0"/>
              <a:t>	READ studentID, unitcode</a:t>
            </a:r>
          </a:p>
          <a:p>
            <a:endParaRPr lang="en-GB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A calling module (say MAIN) passes data which the called module (SORT) alters and sends back to the calling module</a:t>
            </a:r>
          </a:p>
          <a:p>
            <a:pPr marL="444500" indent="-444500">
              <a:buNone/>
            </a:pPr>
            <a:r>
              <a:rPr lang="en-GB" sz="2400" dirty="0"/>
              <a:t>	</a:t>
            </a:r>
            <a:r>
              <a:rPr lang="en-GB" sz="2400" b="1" dirty="0"/>
              <a:t>e.g., </a:t>
            </a:r>
            <a:r>
              <a:rPr lang="en-GB" sz="2400" dirty="0"/>
              <a:t>	SORT studentNames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7200900" y="2286000"/>
            <a:ext cx="2971800" cy="5334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800" dirty="0"/>
              <a:t>PRINT is taking 2 input parameters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048500" y="3733800"/>
            <a:ext cx="3115524" cy="685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800" dirty="0"/>
              <a:t>READ is sending back 2 output parameters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896100" y="5715000"/>
            <a:ext cx="3276600" cy="68580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800" dirty="0"/>
              <a:t>Rearrange the data and send it back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C45041-8AA6-4D42-B91C-35BD87698C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9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79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238375" y="808038"/>
            <a:ext cx="8229600" cy="715962"/>
          </a:xfrm>
        </p:spPr>
        <p:txBody>
          <a:bodyPr/>
          <a:lstStyle/>
          <a:p>
            <a:r>
              <a:rPr lang="en-GB" dirty="0"/>
              <a:t>4. Sharing Data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324100" y="1676400"/>
            <a:ext cx="8143875" cy="4525963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u="sng" dirty="0"/>
              <a:t>less data shared </a:t>
            </a:r>
            <a:r>
              <a:rPr lang="en-GB" dirty="0"/>
              <a:t>by a module with other modules, the more </a:t>
            </a:r>
            <a:r>
              <a:rPr lang="en-GB" b="1" dirty="0"/>
              <a:t>easier</a:t>
            </a:r>
            <a:r>
              <a:rPr lang="en-GB" dirty="0"/>
              <a:t> it is to alter that module.</a:t>
            </a:r>
          </a:p>
          <a:p>
            <a:endParaRPr lang="en-GB" dirty="0"/>
          </a:p>
          <a:p>
            <a:r>
              <a:rPr lang="en-GB" dirty="0"/>
              <a:t>When a module </a:t>
            </a:r>
            <a:r>
              <a:rPr lang="en-GB" u="sng" dirty="0"/>
              <a:t>shares many data</a:t>
            </a:r>
            <a:r>
              <a:rPr lang="en-GB" dirty="0"/>
              <a:t>, it is said to be </a:t>
            </a:r>
            <a:r>
              <a:rPr lang="en-GB" b="1" u="sng" dirty="0"/>
              <a:t>tightly coupled</a:t>
            </a:r>
            <a:r>
              <a:rPr lang="en-GB" dirty="0"/>
              <a:t> (many data connections).</a:t>
            </a:r>
          </a:p>
          <a:p>
            <a:endParaRPr lang="en-GB" dirty="0"/>
          </a:p>
          <a:p>
            <a:r>
              <a:rPr lang="en-GB" dirty="0"/>
              <a:t>The more </a:t>
            </a:r>
            <a:r>
              <a:rPr lang="en-GB" b="1" dirty="0">
                <a:solidFill>
                  <a:srgbClr val="FF0000"/>
                </a:solidFill>
              </a:rPr>
              <a:t>tightly coupled</a:t>
            </a:r>
            <a:r>
              <a:rPr lang="en-GB" dirty="0"/>
              <a:t>, the </a:t>
            </a:r>
            <a:r>
              <a:rPr lang="en-GB" b="1" dirty="0">
                <a:solidFill>
                  <a:srgbClr val="FF0000"/>
                </a:solidFill>
              </a:rPr>
              <a:t>less independent </a:t>
            </a:r>
            <a:r>
              <a:rPr lang="en-GB" dirty="0"/>
              <a:t>a module is.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6D9D2E8-431C-4928-9CEA-D341F7E508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55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6499" y="457200"/>
            <a:ext cx="7845040" cy="792162"/>
          </a:xfrm>
        </p:spPr>
        <p:txBody>
          <a:bodyPr/>
          <a:lstStyle/>
          <a:p>
            <a:r>
              <a:rPr lang="en-GB" dirty="0"/>
              <a:t>Module Coupling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400301" y="1447800"/>
            <a:ext cx="7772400" cy="4800599"/>
          </a:xfrm>
        </p:spPr>
        <p:txBody>
          <a:bodyPr/>
          <a:lstStyle/>
          <a:p>
            <a:pPr marL="609600" indent="-609600">
              <a:lnSpc>
                <a:spcPct val="90000"/>
              </a:lnSpc>
            </a:pPr>
            <a:r>
              <a:rPr lang="en-GB" dirty="0"/>
              <a:t>This outlines the </a:t>
            </a:r>
            <a:r>
              <a:rPr lang="en-GB" dirty="0">
                <a:solidFill>
                  <a:srgbClr val="008000"/>
                </a:solidFill>
              </a:rPr>
              <a:t>dependency </a:t>
            </a:r>
            <a:r>
              <a:rPr lang="en-GB" dirty="0"/>
              <a:t>between modules </a:t>
            </a:r>
            <a:br>
              <a:rPr lang="en-GB" dirty="0"/>
            </a:br>
            <a:r>
              <a:rPr lang="en-GB" dirty="0"/>
              <a:t>with respect to </a:t>
            </a:r>
            <a:r>
              <a:rPr lang="en-GB" b="1" i="1" dirty="0"/>
              <a:t>exchanging data.</a:t>
            </a:r>
            <a:endParaRPr lang="en-GB" dirty="0"/>
          </a:p>
          <a:p>
            <a:pPr marL="1009650" lvl="1" indent="-609600">
              <a:lnSpc>
                <a:spcPct val="90000"/>
              </a:lnSpc>
            </a:pPr>
            <a:r>
              <a:rPr lang="en-GB" dirty="0"/>
              <a:t>Does Module A depend on Module B ? What is their dependence?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 marL="609600" indent="-609600">
              <a:lnSpc>
                <a:spcPct val="90000"/>
              </a:lnSpc>
            </a:pPr>
            <a:r>
              <a:rPr lang="en-GB" dirty="0">
                <a:solidFill>
                  <a:srgbClr val="008000"/>
                </a:solidFill>
              </a:rPr>
              <a:t>Loose coupling is best!</a:t>
            </a:r>
            <a:br>
              <a:rPr lang="en-GB" dirty="0"/>
            </a:br>
            <a:r>
              <a:rPr lang="en-GB" dirty="0"/>
              <a:t>(i.e., low dependence between modules).</a:t>
            </a:r>
          </a:p>
          <a:p>
            <a:pPr marL="1009650" lvl="1" indent="-609600">
              <a:lnSpc>
                <a:spcPct val="90000"/>
              </a:lnSpc>
            </a:pPr>
            <a:r>
              <a:rPr lang="en-GB" dirty="0"/>
              <a:t>Much more independence and easier to change.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7B4BCA5-61C4-49B6-82DB-C36F2FF81E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09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804720"/>
            <a:ext cx="6828821" cy="763525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AU" dirty="0"/>
              <a:t>Communication between modules!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1600200"/>
            <a:ext cx="9343423" cy="4803955"/>
          </a:xfrm>
        </p:spPr>
        <p:txBody>
          <a:bodyPr>
            <a:noAutofit/>
          </a:bodyPr>
          <a:lstStyle/>
          <a:p>
            <a:r>
              <a:rPr lang="en-AU" sz="2500" dirty="0"/>
              <a:t>When it comes to designing algorithms, it is necessary to consider not only:</a:t>
            </a:r>
          </a:p>
          <a:p>
            <a:pPr lvl="1"/>
            <a:r>
              <a:rPr lang="en-AU" sz="2500" i="1" dirty="0"/>
              <a:t>The division of the problem into modules </a:t>
            </a:r>
          </a:p>
          <a:p>
            <a:pPr lvl="1"/>
            <a:r>
              <a:rPr lang="en-AU" sz="2500" i="1" dirty="0"/>
              <a:t>But also the flow of information between modules</a:t>
            </a:r>
          </a:p>
          <a:p>
            <a:r>
              <a:rPr lang="en-AU" sz="2500" dirty="0"/>
              <a:t>It is important to have fewer and simpler communication between modules</a:t>
            </a:r>
          </a:p>
          <a:p>
            <a:pPr lvl="1"/>
            <a:r>
              <a:rPr lang="en-AU" sz="2500" i="1" dirty="0"/>
              <a:t>The key is that its easier to understand and maintain one module without reference to other modules.</a:t>
            </a:r>
          </a:p>
          <a:p>
            <a:r>
              <a:rPr lang="en-AU" sz="2500" dirty="0"/>
              <a:t>When we talk about the flow of information, this is called </a:t>
            </a:r>
            <a:r>
              <a:rPr lang="en-AU" sz="2500" b="1" i="1" dirty="0" err="1"/>
              <a:t>intermodule</a:t>
            </a:r>
            <a:r>
              <a:rPr lang="en-AU" sz="2500" b="1" i="1" dirty="0"/>
              <a:t> communication </a:t>
            </a:r>
            <a:endParaRPr lang="en-AU" sz="2500" dirty="0"/>
          </a:p>
          <a:p>
            <a:pPr lvl="1"/>
            <a:r>
              <a:rPr lang="en-AU" sz="2500" i="1" dirty="0"/>
              <a:t>Which is tackled by the scope of variables or passing of parameters.</a:t>
            </a:r>
          </a:p>
          <a:p>
            <a:endParaRPr lang="en-AU" sz="2500" dirty="0"/>
          </a:p>
        </p:txBody>
      </p:sp>
      <p:pic>
        <p:nvPicPr>
          <p:cNvPr id="1026" name="Picture 2" descr="Image result for module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2132" y="4953000"/>
            <a:ext cx="1929058" cy="1334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39155DB-DC7F-4CAA-9F46-A6A8560B34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72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305050" y="579438"/>
            <a:ext cx="8229600" cy="1143000"/>
          </a:xfrm>
        </p:spPr>
        <p:txBody>
          <a:bodyPr/>
          <a:lstStyle/>
          <a:p>
            <a:r>
              <a:rPr lang="en-US" altLang="en-US" dirty="0"/>
              <a:t>Type of Coupling</a:t>
            </a:r>
          </a:p>
        </p:txBody>
      </p:sp>
      <p:sp>
        <p:nvSpPr>
          <p:cNvPr id="3" name="AutoShape 3"/>
          <p:cNvSpPr>
            <a:spLocks noChangeArrowheads="1"/>
          </p:cNvSpPr>
          <p:nvPr/>
        </p:nvSpPr>
        <p:spPr bwMode="auto">
          <a:xfrm>
            <a:off x="3390900" y="2057400"/>
            <a:ext cx="5029200" cy="4191000"/>
          </a:xfrm>
          <a:prstGeom prst="upArrow">
            <a:avLst>
              <a:gd name="adj1" fmla="val 54352"/>
              <a:gd name="adj2" fmla="val 54384"/>
            </a:avLst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2784476" y="2573339"/>
            <a:ext cx="19208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i="1" dirty="0"/>
              <a:t>High Coupling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3497263" y="4429126"/>
            <a:ext cx="9334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i="1" dirty="0"/>
              <a:t>Loose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600450" y="5789614"/>
            <a:ext cx="692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i="1" dirty="0"/>
              <a:t>Low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5242638" y="2751139"/>
            <a:ext cx="1297150" cy="3170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Common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External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Control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Stamp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2000" b="1" dirty="0"/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/>
              <a:t>Data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7683500" y="2805113"/>
            <a:ext cx="2116138" cy="519112"/>
          </a:xfrm>
          <a:prstGeom prst="wedgeRectCallout">
            <a:avLst>
              <a:gd name="adj1" fmla="val -113843"/>
              <a:gd name="adj2" fmla="val 11162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/>
              <a:t>Avoid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7635876" y="5599113"/>
            <a:ext cx="2187575" cy="531812"/>
          </a:xfrm>
          <a:prstGeom prst="wedgeRectCallout">
            <a:avLst>
              <a:gd name="adj1" fmla="val -110014"/>
              <a:gd name="adj2" fmla="val -11792"/>
            </a:avLst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/>
              <a:t>Try to achieve</a:t>
            </a:r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65B9A54-8D27-47FD-921D-D86060C8DB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72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6500" y="208757"/>
            <a:ext cx="7315200" cy="715962"/>
          </a:xfrm>
        </p:spPr>
        <p:txBody>
          <a:bodyPr/>
          <a:lstStyle/>
          <a:p>
            <a:r>
              <a:rPr lang="en-GB" dirty="0"/>
              <a:t>1. Common Coupling: Data structures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324099" y="1143000"/>
            <a:ext cx="7962901" cy="4525963"/>
          </a:xfrm>
        </p:spPr>
        <p:txBody>
          <a:bodyPr/>
          <a:lstStyle/>
          <a:p>
            <a:pPr>
              <a:spcBef>
                <a:spcPct val="75000"/>
              </a:spcBef>
            </a:pPr>
            <a:r>
              <a:rPr lang="en-US" altLang="ja-JP" sz="2800" dirty="0">
                <a:ea typeface="ＭＳ Ｐゴシック" panose="020B0600070205080204" pitchFamily="34" charset="-128"/>
              </a:rPr>
              <a:t>A </a:t>
            </a:r>
            <a:r>
              <a:rPr lang="en-US" altLang="ja-JP" sz="2800" b="1" i="1" dirty="0">
                <a:ea typeface="ＭＳ Ｐゴシック" panose="020B0600070205080204" pitchFamily="34" charset="-128"/>
              </a:rPr>
              <a:t>data structure </a:t>
            </a:r>
            <a:r>
              <a:rPr lang="en-US" altLang="ja-JP" sz="2800" dirty="0">
                <a:ea typeface="ＭＳ Ｐゴシック" panose="020B0600070205080204" pitchFamily="34" charset="-128"/>
              </a:rPr>
              <a:t>is a scheme for organizing data in the memory of a computer. </a:t>
            </a:r>
          </a:p>
          <a:p>
            <a:pPr>
              <a:spcBef>
                <a:spcPct val="75000"/>
              </a:spcBef>
            </a:pPr>
            <a:r>
              <a:rPr lang="en-US" altLang="ja-JP" sz="2800" dirty="0">
                <a:ea typeface="ＭＳ Ｐゴシック" panose="020B0600070205080204" pitchFamily="34" charset="-128"/>
              </a:rPr>
              <a:t>Some of the more commonly used data structures include lists, arrays, stacks, queues, heaps, trees, and graphs.</a:t>
            </a:r>
          </a:p>
          <a:p>
            <a:endParaRPr lang="en-GB" sz="2800" dirty="0"/>
          </a:p>
          <a:p>
            <a:r>
              <a:rPr lang="en-US" altLang="ja-JP" sz="2800" dirty="0">
                <a:ea typeface="ＭＳ Ｐゴシック" panose="020B0600070205080204" pitchFamily="34" charset="-128"/>
              </a:rPr>
              <a:t>The way in which the data is organized affects the performance of a program for different tasks. </a:t>
            </a:r>
          </a:p>
          <a:p>
            <a:endParaRPr lang="en-GB" sz="2800" dirty="0"/>
          </a:p>
        </p:txBody>
      </p:sp>
      <p:pic>
        <p:nvPicPr>
          <p:cNvPr id="5" name="Picture 4" descr="Figure 8-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4918178"/>
            <a:ext cx="2286000" cy="19381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1C045A4-9B1B-428C-AE45-456BD2A3FF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02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781300" y="208757"/>
            <a:ext cx="7010400" cy="715962"/>
          </a:xfrm>
        </p:spPr>
        <p:txBody>
          <a:bodyPr/>
          <a:lstStyle/>
          <a:p>
            <a:r>
              <a:rPr lang="en-GB" dirty="0"/>
              <a:t>CODE: Data Structures: Briefly</a:t>
            </a:r>
            <a:endParaRPr lang="en-AU" dirty="0"/>
          </a:p>
        </p:txBody>
      </p:sp>
      <p:sp>
        <p:nvSpPr>
          <p:cNvPr id="4" name="Rectangle 3"/>
          <p:cNvSpPr/>
          <p:nvPr/>
        </p:nvSpPr>
        <p:spPr>
          <a:xfrm>
            <a:off x="2476500" y="1981200"/>
            <a:ext cx="7543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u="sng" dirty="0">
                <a:latin typeface="+mn-lt"/>
              </a:rPr>
              <a:t>In the below example: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>
                <a:latin typeface="+mn-lt"/>
              </a:rPr>
              <a:t>The structure type is called </a:t>
            </a:r>
            <a:r>
              <a:rPr lang="en-AU" b="1" dirty="0">
                <a:latin typeface="+mn-lt"/>
              </a:rPr>
              <a:t>product</a:t>
            </a:r>
            <a:r>
              <a:rPr lang="en-AU" dirty="0">
                <a:latin typeface="+mn-lt"/>
              </a:rPr>
              <a:t>, and defines it having two members: </a:t>
            </a:r>
            <a:r>
              <a:rPr lang="en-AU" b="1" dirty="0">
                <a:latin typeface="+mn-lt"/>
              </a:rPr>
              <a:t>weight</a:t>
            </a:r>
            <a:r>
              <a:rPr lang="en-AU" dirty="0">
                <a:latin typeface="+mn-lt"/>
              </a:rPr>
              <a:t> and </a:t>
            </a:r>
            <a:r>
              <a:rPr lang="en-AU" b="1" dirty="0">
                <a:latin typeface="+mn-lt"/>
              </a:rPr>
              <a:t>price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>
                <a:latin typeface="+mn-lt"/>
              </a:rPr>
              <a:t>This declaration creates a new type (product)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>
                <a:latin typeface="+mn-lt"/>
              </a:rPr>
              <a:t>This is used to declare three objects (variables) of this type: </a:t>
            </a:r>
            <a:r>
              <a:rPr lang="en-AU" b="1" dirty="0">
                <a:latin typeface="+mn-lt"/>
              </a:rPr>
              <a:t>apple, banana, and melon</a:t>
            </a:r>
            <a:r>
              <a:rPr lang="en-AU" dirty="0">
                <a:latin typeface="+mn-lt"/>
              </a:rPr>
              <a:t>. </a:t>
            </a:r>
          </a:p>
        </p:txBody>
      </p:sp>
      <p:sp>
        <p:nvSpPr>
          <p:cNvPr id="5" name="Rectangle 4"/>
          <p:cNvSpPr/>
          <p:nvPr/>
        </p:nvSpPr>
        <p:spPr>
          <a:xfrm>
            <a:off x="2705100" y="924719"/>
            <a:ext cx="7467600" cy="83099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AU" dirty="0"/>
              <a:t>A data structure may be selected or designed to store data for the purpose of working on it with various algorithms.</a:t>
            </a:r>
          </a:p>
        </p:txBody>
      </p:sp>
      <p:sp>
        <p:nvSpPr>
          <p:cNvPr id="6" name="Rectangle 5"/>
          <p:cNvSpPr/>
          <p:nvPr/>
        </p:nvSpPr>
        <p:spPr>
          <a:xfrm>
            <a:off x="3314700" y="4413151"/>
            <a:ext cx="3733800" cy="230832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t"/>
            <a:r>
              <a:rPr lang="en-AU" dirty="0">
                <a:solidFill>
                  <a:srgbClr val="0000B0"/>
                </a:solidFill>
              </a:rPr>
              <a:t>struct</a:t>
            </a:r>
            <a:r>
              <a:rPr lang="en-AU" dirty="0"/>
              <a:t> product { </a:t>
            </a:r>
          </a:p>
          <a:p>
            <a:pPr fontAlgn="t"/>
            <a:r>
              <a:rPr lang="en-AU" dirty="0">
                <a:solidFill>
                  <a:srgbClr val="0000B0"/>
                </a:solidFill>
              </a:rPr>
              <a:t>int</a:t>
            </a:r>
            <a:r>
              <a:rPr lang="en-AU" dirty="0"/>
              <a:t> weight; </a:t>
            </a:r>
          </a:p>
          <a:p>
            <a:pPr fontAlgn="t"/>
            <a:r>
              <a:rPr lang="en-AU" dirty="0">
                <a:solidFill>
                  <a:srgbClr val="0000B0"/>
                </a:solidFill>
              </a:rPr>
              <a:t>double</a:t>
            </a:r>
            <a:r>
              <a:rPr lang="en-AU" dirty="0"/>
              <a:t> price; </a:t>
            </a:r>
          </a:p>
          <a:p>
            <a:pPr fontAlgn="t"/>
            <a:r>
              <a:rPr lang="en-AU" dirty="0"/>
              <a:t>} ; </a:t>
            </a:r>
          </a:p>
          <a:p>
            <a:pPr fontAlgn="t"/>
            <a:r>
              <a:rPr lang="en-AU" dirty="0"/>
              <a:t>product apple; </a:t>
            </a:r>
          </a:p>
          <a:p>
            <a:pPr fontAlgn="t"/>
            <a:r>
              <a:rPr lang="en-AU" dirty="0"/>
              <a:t>product banana, melon;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587674-EDAB-4D56-96A7-DBC95B0E9C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04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553702" y="274638"/>
            <a:ext cx="7218947" cy="563562"/>
          </a:xfrm>
        </p:spPr>
        <p:txBody>
          <a:bodyPr>
            <a:normAutofit fontScale="90000"/>
          </a:bodyPr>
          <a:lstStyle/>
          <a:p>
            <a:r>
              <a:rPr lang="en-GB" dirty="0"/>
              <a:t>2. External Coupling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628900" y="1143000"/>
            <a:ext cx="7143750" cy="5102225"/>
          </a:xfrm>
        </p:spPr>
        <p:txBody>
          <a:bodyPr/>
          <a:lstStyle/>
          <a:p>
            <a:r>
              <a:rPr lang="en-US" altLang="en-US" dirty="0"/>
              <a:t>Two modules share something externally imposed.</a:t>
            </a:r>
            <a:r>
              <a:rPr lang="en-US" altLang="en-US" dirty="0">
                <a:solidFill>
                  <a:srgbClr val="008000"/>
                </a:solidFill>
              </a:rPr>
              <a:t> </a:t>
            </a:r>
            <a:r>
              <a:rPr lang="en-US" altLang="en-US" u="sng" dirty="0">
                <a:solidFill>
                  <a:srgbClr val="008000"/>
                </a:solidFill>
              </a:rPr>
              <a:t>For instance an:</a:t>
            </a:r>
          </a:p>
          <a:p>
            <a:pPr lvl="1"/>
            <a:r>
              <a:rPr lang="en-US" altLang="en-US" dirty="0">
                <a:solidFill>
                  <a:srgbClr val="008000"/>
                </a:solidFill>
                <a:ea typeface="+mn-ea"/>
                <a:cs typeface="+mn-cs"/>
              </a:rPr>
              <a:t>External file </a:t>
            </a:r>
          </a:p>
          <a:p>
            <a:pPr lvl="1"/>
            <a:r>
              <a:rPr lang="en-US" altLang="en-US" dirty="0">
                <a:solidFill>
                  <a:srgbClr val="008000"/>
                </a:solidFill>
                <a:ea typeface="+mn-ea"/>
                <a:cs typeface="+mn-cs"/>
              </a:rPr>
              <a:t>Device interface </a:t>
            </a:r>
          </a:p>
          <a:p>
            <a:pPr lvl="1"/>
            <a:r>
              <a:rPr lang="en-US" altLang="en-US" dirty="0">
                <a:solidFill>
                  <a:srgbClr val="008000"/>
                </a:solidFill>
                <a:ea typeface="+mn-ea"/>
                <a:cs typeface="+mn-cs"/>
              </a:rPr>
              <a:t>Protocol </a:t>
            </a:r>
          </a:p>
          <a:p>
            <a:pPr lvl="1"/>
            <a:r>
              <a:rPr lang="en-US" altLang="en-US" dirty="0">
                <a:solidFill>
                  <a:srgbClr val="008000"/>
                </a:solidFill>
                <a:ea typeface="+mn-ea"/>
                <a:cs typeface="+mn-cs"/>
              </a:rPr>
              <a:t>Data format</a:t>
            </a:r>
          </a:p>
          <a:p>
            <a:r>
              <a:rPr lang="en-GB" dirty="0"/>
              <a:t>Only allows for </a:t>
            </a:r>
            <a:r>
              <a:rPr lang="en-GB" b="1" u="sng" dirty="0"/>
              <a:t>variables of fundamental types</a:t>
            </a:r>
            <a:r>
              <a:rPr lang="en-GB" dirty="0"/>
              <a:t> such as integers, character, floats to be </a:t>
            </a:r>
            <a:r>
              <a:rPr lang="en-GB" b="1" u="sng" dirty="0"/>
              <a:t>globally</a:t>
            </a:r>
            <a:r>
              <a:rPr lang="en-GB" dirty="0"/>
              <a:t> accessible.</a:t>
            </a:r>
          </a:p>
          <a:p>
            <a:pPr lvl="1"/>
            <a:r>
              <a:rPr lang="en-GB" dirty="0"/>
              <a:t>Reduces the  chance of common coupling.</a:t>
            </a:r>
          </a:p>
        </p:txBody>
      </p:sp>
      <p:pic>
        <p:nvPicPr>
          <p:cNvPr id="2050" name="Picture 2" descr="Image result for Id scanne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4700" y="2057400"/>
            <a:ext cx="2838450" cy="189547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file format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7" y="5255342"/>
            <a:ext cx="242454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3E27E06-9B1A-4AA8-8ADE-3174D05867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624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2476500" y="152400"/>
            <a:ext cx="7296150" cy="639762"/>
          </a:xfrm>
        </p:spPr>
        <p:txBody>
          <a:bodyPr>
            <a:normAutofit fontScale="90000"/>
          </a:bodyPr>
          <a:lstStyle/>
          <a:p>
            <a:r>
              <a:rPr lang="en-GB" dirty="0"/>
              <a:t>3. Control Coupling</a:t>
            </a:r>
            <a:endParaRPr lang="en-AU" dirty="0"/>
          </a:p>
        </p:txBody>
      </p:sp>
      <p:sp>
        <p:nvSpPr>
          <p:cNvPr id="3" name="Rectangle 3"/>
          <p:cNvSpPr>
            <a:spLocks noGrp="1" noChangeArrowheads="1"/>
          </p:cNvSpPr>
          <p:nvPr>
            <p:ph idx="1"/>
          </p:nvPr>
        </p:nvSpPr>
        <p:spPr>
          <a:xfrm>
            <a:off x="2095500" y="990600"/>
            <a:ext cx="6134100" cy="5715000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dirty="0"/>
              <a:t>A module </a:t>
            </a:r>
            <a:r>
              <a:rPr lang="en-US" altLang="en-US" dirty="0">
                <a:solidFill>
                  <a:srgbClr val="FF0000"/>
                </a:solidFill>
              </a:rPr>
              <a:t>controls the logic </a:t>
            </a:r>
            <a:r>
              <a:rPr lang="en-US" altLang="en-US" dirty="0"/>
              <a:t>of another module through the </a:t>
            </a:r>
            <a:r>
              <a:rPr lang="en-US" altLang="en-US" b="1" dirty="0"/>
              <a:t>parameter</a:t>
            </a:r>
            <a:r>
              <a:rPr lang="en-US" altLang="en-US" dirty="0"/>
              <a:t> it sends to it.</a:t>
            </a:r>
          </a:p>
          <a:p>
            <a:r>
              <a:rPr lang="en-US" altLang="en-US" dirty="0"/>
              <a:t>Controlling module </a:t>
            </a:r>
            <a:r>
              <a:rPr lang="en-US" altLang="en-US" dirty="0">
                <a:solidFill>
                  <a:srgbClr val="FF0000"/>
                </a:solidFill>
              </a:rPr>
              <a:t>needs to know </a:t>
            </a:r>
            <a:r>
              <a:rPr lang="en-US" altLang="en-US" dirty="0"/>
              <a:t>how the other module works - </a:t>
            </a:r>
            <a:r>
              <a:rPr lang="en-US" altLang="en-US" b="1" i="1" dirty="0"/>
              <a:t>not flexible!</a:t>
            </a:r>
          </a:p>
          <a:p>
            <a:pPr lvl="1"/>
            <a:endParaRPr lang="en-AU" dirty="0"/>
          </a:p>
          <a:p>
            <a:r>
              <a:rPr lang="en-US" altLang="en-US" dirty="0">
                <a:solidFill>
                  <a:srgbClr val="FF0000"/>
                </a:solidFill>
              </a:rPr>
              <a:t>Why is this bad?</a:t>
            </a:r>
          </a:p>
          <a:p>
            <a:pPr lvl="1"/>
            <a:r>
              <a:rPr lang="en-US" altLang="en-US" dirty="0"/>
              <a:t>Modules are not independent</a:t>
            </a:r>
          </a:p>
          <a:p>
            <a:pPr lvl="1"/>
            <a:r>
              <a:rPr lang="en-AU" dirty="0"/>
              <a:t>Caller must understand some of the details about how the logic of the callee is organized.</a:t>
            </a:r>
          </a:p>
          <a:p>
            <a:pPr lvl="1"/>
            <a:r>
              <a:rPr lang="en-AU" dirty="0"/>
              <a:t>E.g. what inputs does it take and what do they do</a:t>
            </a:r>
            <a:endParaRPr lang="en-GB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686800" y="3124201"/>
            <a:ext cx="1447800" cy="762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r>
              <a:rPr lang="en-US" altLang="en-US" dirty="0"/>
              <a:t>Check</a:t>
            </a:r>
          </a:p>
          <a:p>
            <a:r>
              <a:rPr lang="en-US" altLang="en-US" dirty="0"/>
              <a:t>record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686800" y="5562601"/>
            <a:ext cx="14478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r>
              <a:rPr lang="en-US" altLang="en-US" dirty="0"/>
              <a:t>Display</a:t>
            </a:r>
          </a:p>
          <a:p>
            <a:r>
              <a:rPr lang="en-US" altLang="en-US" dirty="0"/>
              <a:t>error</a:t>
            </a:r>
          </a:p>
        </p:txBody>
      </p:sp>
      <p:sp>
        <p:nvSpPr>
          <p:cNvPr id="7" name="Line 1032"/>
          <p:cNvSpPr>
            <a:spLocks noChangeShapeType="1"/>
          </p:cNvSpPr>
          <p:nvPr/>
        </p:nvSpPr>
        <p:spPr bwMode="auto">
          <a:xfrm>
            <a:off x="9372600" y="3886201"/>
            <a:ext cx="0" cy="1676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endParaRPr lang="en-AU" dirty="0"/>
          </a:p>
        </p:txBody>
      </p:sp>
      <p:sp>
        <p:nvSpPr>
          <p:cNvPr id="8" name="Line 1033"/>
          <p:cNvSpPr>
            <a:spLocks noChangeShapeType="1"/>
          </p:cNvSpPr>
          <p:nvPr/>
        </p:nvSpPr>
        <p:spPr bwMode="auto">
          <a:xfrm>
            <a:off x="8991600" y="4495801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endParaRPr lang="en-AU" dirty="0"/>
          </a:p>
        </p:txBody>
      </p:sp>
      <p:sp>
        <p:nvSpPr>
          <p:cNvPr id="9" name="Text Box 1035"/>
          <p:cNvSpPr txBox="1">
            <a:spLocks noChangeArrowheads="1"/>
          </p:cNvSpPr>
          <p:nvPr/>
        </p:nvSpPr>
        <p:spPr bwMode="auto">
          <a:xfrm>
            <a:off x="8229600" y="4648201"/>
            <a:ext cx="914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altLang="en-US" sz="1800" dirty="0"/>
              <a:t>Error code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3EF5386-5617-4813-8247-EF083AB2F0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35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>
          <a:xfrm>
            <a:off x="2705100" y="274638"/>
            <a:ext cx="7067550" cy="639762"/>
          </a:xfrm>
        </p:spPr>
        <p:txBody>
          <a:bodyPr>
            <a:normAutofit fontScale="90000"/>
          </a:bodyPr>
          <a:lstStyle/>
          <a:p>
            <a:r>
              <a:rPr lang="en-GB" dirty="0"/>
              <a:t>4. Stamp Coupling</a:t>
            </a:r>
            <a:endParaRPr lang="en-AU" dirty="0"/>
          </a:p>
        </p:txBody>
      </p:sp>
      <p:sp>
        <p:nvSpPr>
          <p:cNvPr id="14" name="Rectangle 3"/>
          <p:cNvSpPr>
            <a:spLocks noGrp="1" noChangeArrowheads="1"/>
          </p:cNvSpPr>
          <p:nvPr>
            <p:ph idx="1"/>
          </p:nvPr>
        </p:nvSpPr>
        <p:spPr>
          <a:xfrm>
            <a:off x="2247899" y="1143000"/>
            <a:ext cx="5486399" cy="5486400"/>
          </a:xfrm>
        </p:spPr>
        <p:txBody>
          <a:bodyPr/>
          <a:lstStyle/>
          <a:p>
            <a:r>
              <a:rPr lang="en-GB" sz="2800" dirty="0"/>
              <a:t>One module passes its own </a:t>
            </a:r>
            <a:r>
              <a:rPr lang="en-GB" sz="2800" b="1" u="sng" dirty="0"/>
              <a:t>local data structure</a:t>
            </a:r>
            <a:r>
              <a:rPr lang="en-GB" sz="2800" dirty="0"/>
              <a:t> to another module.</a:t>
            </a:r>
          </a:p>
          <a:p>
            <a:r>
              <a:rPr lang="en-GB" sz="2800" dirty="0">
                <a:solidFill>
                  <a:srgbClr val="FF0000"/>
                </a:solidFill>
              </a:rPr>
              <a:t>Dependency</a:t>
            </a:r>
            <a:r>
              <a:rPr lang="en-GB" sz="2800" dirty="0"/>
              <a:t> (</a:t>
            </a:r>
            <a:r>
              <a:rPr lang="en-GB" sz="2800" u="sng" dirty="0"/>
              <a:t>again, if you change one module you will have to change the other</a:t>
            </a:r>
            <a:r>
              <a:rPr lang="en-GB" sz="2800" dirty="0"/>
              <a:t>).</a:t>
            </a:r>
          </a:p>
          <a:p>
            <a:endParaRPr lang="en-GB" sz="2800" dirty="0"/>
          </a:p>
          <a:p>
            <a:pPr marL="342900" lvl="1" indent="-342900">
              <a:buFontTx/>
              <a:buChar char="•"/>
            </a:pPr>
            <a:r>
              <a:rPr lang="en-GB" dirty="0">
                <a:ea typeface="+mn-ea"/>
                <a:cs typeface="+mn-cs"/>
              </a:rPr>
              <a:t>E.g. </a:t>
            </a:r>
            <a:r>
              <a:rPr lang="en-US" altLang="en-US" dirty="0">
                <a:ea typeface="+mn-ea"/>
                <a:cs typeface="+mn-cs"/>
              </a:rPr>
              <a:t>Update Grade (student record)</a:t>
            </a:r>
          </a:p>
          <a:p>
            <a:pPr marL="742950" lvl="2" indent="-342900">
              <a:buFontTx/>
              <a:buChar char="•"/>
            </a:pPr>
            <a:r>
              <a:rPr lang="en-US" altLang="en-US" dirty="0">
                <a:ea typeface="+mn-ea"/>
                <a:cs typeface="+mn-cs"/>
              </a:rPr>
              <a:t>Both need to know how a ‘record’ is structured. </a:t>
            </a:r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8191500" y="1219200"/>
            <a:ext cx="1447800" cy="762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>
                <a:solidFill>
                  <a:srgbClr val="008000"/>
                </a:solidFill>
              </a:rPr>
              <a:t>Process</a:t>
            </a:r>
          </a:p>
          <a:p>
            <a:r>
              <a:rPr lang="en-US" altLang="en-US" dirty="0">
                <a:solidFill>
                  <a:srgbClr val="008000"/>
                </a:solidFill>
              </a:rPr>
              <a:t>Results</a:t>
            </a:r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8191500" y="3657600"/>
            <a:ext cx="14478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>
                <a:solidFill>
                  <a:srgbClr val="008000"/>
                </a:solidFill>
              </a:rPr>
              <a:t>Update</a:t>
            </a:r>
          </a:p>
          <a:p>
            <a:r>
              <a:rPr lang="en-US" altLang="en-US" dirty="0">
                <a:solidFill>
                  <a:srgbClr val="008000"/>
                </a:solidFill>
              </a:rPr>
              <a:t>Grade</a:t>
            </a:r>
          </a:p>
        </p:txBody>
      </p:sp>
      <p:sp>
        <p:nvSpPr>
          <p:cNvPr id="17" name="Line 6"/>
          <p:cNvSpPr>
            <a:spLocks noChangeShapeType="1"/>
          </p:cNvSpPr>
          <p:nvPr/>
        </p:nvSpPr>
        <p:spPr bwMode="auto">
          <a:xfrm>
            <a:off x="8877300" y="1981200"/>
            <a:ext cx="0" cy="1676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18" name="Line 7"/>
          <p:cNvSpPr>
            <a:spLocks noChangeShapeType="1"/>
          </p:cNvSpPr>
          <p:nvPr/>
        </p:nvSpPr>
        <p:spPr bwMode="auto">
          <a:xfrm>
            <a:off x="8496300" y="2590800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19" name="Line 8"/>
          <p:cNvSpPr>
            <a:spLocks noChangeShapeType="1"/>
          </p:cNvSpPr>
          <p:nvPr/>
        </p:nvSpPr>
        <p:spPr bwMode="auto">
          <a:xfrm flipV="1">
            <a:off x="9258300" y="2590800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20" name="Text Box 9"/>
          <p:cNvSpPr txBox="1">
            <a:spLocks noChangeArrowheads="1"/>
          </p:cNvSpPr>
          <p:nvPr/>
        </p:nvSpPr>
        <p:spPr bwMode="auto">
          <a:xfrm>
            <a:off x="7526447" y="2743200"/>
            <a:ext cx="914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en-US" sz="1800" dirty="0">
                <a:solidFill>
                  <a:srgbClr val="008000"/>
                </a:solidFill>
              </a:rPr>
              <a:t>studentrecord</a:t>
            </a: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auto">
          <a:xfrm>
            <a:off x="9258300" y="2743200"/>
            <a:ext cx="10668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en-US" sz="1800" dirty="0">
                <a:solidFill>
                  <a:srgbClr val="008000"/>
                </a:solidFill>
              </a:rPr>
              <a:t>updated record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7D6287-0877-4E79-B320-7E87849C8E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238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2552700" y="208757"/>
            <a:ext cx="7219950" cy="715962"/>
          </a:xfrm>
        </p:spPr>
        <p:txBody>
          <a:bodyPr/>
          <a:lstStyle/>
          <a:p>
            <a:r>
              <a:rPr lang="en-GB" dirty="0"/>
              <a:t>5. Data Coupling</a:t>
            </a:r>
            <a:endParaRPr lang="en-AU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095499" y="1066800"/>
            <a:ext cx="5562601" cy="5334000"/>
          </a:xfrm>
        </p:spPr>
        <p:txBody>
          <a:bodyPr/>
          <a:lstStyle/>
          <a:p>
            <a:r>
              <a:rPr lang="en-GB" dirty="0"/>
              <a:t>Only </a:t>
            </a:r>
            <a:r>
              <a:rPr lang="en-GB" b="1" u="sng" dirty="0"/>
              <a:t>local</a:t>
            </a:r>
            <a:r>
              <a:rPr lang="en-GB" dirty="0"/>
              <a:t> data of </a:t>
            </a:r>
            <a:r>
              <a:rPr lang="en-GB" b="1" u="sng" dirty="0"/>
              <a:t>fundamental types</a:t>
            </a:r>
            <a:r>
              <a:rPr lang="en-GB" dirty="0"/>
              <a:t> are passed.</a:t>
            </a:r>
          </a:p>
          <a:p>
            <a:pPr lvl="1"/>
            <a:r>
              <a:rPr lang="en-US" altLang="en-US" dirty="0"/>
              <a:t>Modules communicate by parameters.</a:t>
            </a:r>
          </a:p>
          <a:p>
            <a:pPr lvl="1"/>
            <a:r>
              <a:rPr lang="en-US" altLang="en-US" dirty="0"/>
              <a:t>Each parameter is necessary to the communication.</a:t>
            </a:r>
          </a:p>
          <a:p>
            <a:r>
              <a:rPr lang="en-GB" dirty="0"/>
              <a:t>This is the </a:t>
            </a:r>
            <a:r>
              <a:rPr lang="en-GB" b="1" dirty="0">
                <a:solidFill>
                  <a:srgbClr val="FF0000"/>
                </a:solidFill>
              </a:rPr>
              <a:t>safest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method. </a:t>
            </a:r>
          </a:p>
          <a:p>
            <a:pPr lvl="1"/>
            <a:r>
              <a:rPr lang="en-GB" dirty="0"/>
              <a:t>Since all variables are of basic types (fundamental types (e.g. int, string)), it is not possible to change their structure.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115300" y="1219200"/>
            <a:ext cx="1447800" cy="762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>
                <a:solidFill>
                  <a:srgbClr val="008000"/>
                </a:solidFill>
              </a:rPr>
              <a:t>Process</a:t>
            </a:r>
          </a:p>
          <a:p>
            <a:r>
              <a:rPr lang="en-US" altLang="en-US" dirty="0">
                <a:solidFill>
                  <a:srgbClr val="008000"/>
                </a:solidFill>
              </a:rPr>
              <a:t>Results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8115300" y="3657600"/>
            <a:ext cx="14478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dirty="0">
                <a:solidFill>
                  <a:srgbClr val="008000"/>
                </a:solidFill>
              </a:rPr>
              <a:t>Calculate</a:t>
            </a:r>
          </a:p>
          <a:p>
            <a:r>
              <a:rPr lang="en-US" altLang="en-US" dirty="0">
                <a:solidFill>
                  <a:srgbClr val="008000"/>
                </a:solidFill>
              </a:rPr>
              <a:t>Grade</a:t>
            </a: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8801100" y="1981200"/>
            <a:ext cx="0" cy="1676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8420100" y="2590800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 flipV="1">
            <a:off x="9182100" y="2590800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AU" dirty="0">
              <a:solidFill>
                <a:srgbClr val="00B050"/>
              </a:solidFill>
            </a:endParaRPr>
          </a:p>
        </p:txBody>
      </p: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7658100" y="2743200"/>
            <a:ext cx="9144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en-US" sz="1800" dirty="0">
                <a:solidFill>
                  <a:srgbClr val="008000"/>
                </a:solidFill>
              </a:rPr>
              <a:t>mark</a:t>
            </a:r>
          </a:p>
        </p:txBody>
      </p: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9182100" y="2743200"/>
            <a:ext cx="9144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en-US" sz="1800" dirty="0">
                <a:solidFill>
                  <a:srgbClr val="008000"/>
                </a:solidFill>
              </a:rPr>
              <a:t>grade</a:t>
            </a: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7048500" y="175128"/>
            <a:ext cx="3505200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en-US" sz="1800" dirty="0">
                <a:solidFill>
                  <a:srgbClr val="008000"/>
                </a:solidFill>
              </a:rPr>
              <a:t>Mark = local to Process Results</a:t>
            </a:r>
          </a:p>
          <a:p>
            <a:pPr algn="l">
              <a:spcBef>
                <a:spcPct val="50000"/>
              </a:spcBef>
            </a:pPr>
            <a:r>
              <a:rPr lang="en-US" altLang="en-US" sz="1800" dirty="0">
                <a:solidFill>
                  <a:srgbClr val="008000"/>
                </a:solidFill>
              </a:rPr>
              <a:t>Grade = local to Calculate Grade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6CBDB8A-DEF5-47AA-913A-7D35A531D0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3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2538074" y="274638"/>
            <a:ext cx="7234575" cy="639762"/>
          </a:xfrm>
        </p:spPr>
        <p:txBody>
          <a:bodyPr>
            <a:normAutofit fontScale="90000"/>
          </a:bodyPr>
          <a:lstStyle/>
          <a:p>
            <a:r>
              <a:rPr lang="en-GB" dirty="0"/>
              <a:t>Part 2 Summary</a:t>
            </a:r>
            <a:endParaRPr lang="en-AU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476500" y="1295400"/>
            <a:ext cx="7611376" cy="4525963"/>
          </a:xfrm>
        </p:spPr>
        <p:txBody>
          <a:bodyPr>
            <a:normAutofit fontScale="92500"/>
          </a:bodyPr>
          <a:lstStyle/>
          <a:p>
            <a:r>
              <a:rPr lang="en-GB" dirty="0"/>
              <a:t>Avoid using global data!</a:t>
            </a:r>
          </a:p>
          <a:p>
            <a:pPr lvl="1"/>
            <a:r>
              <a:rPr lang="en-GB" dirty="0"/>
              <a:t>Don’t let your modules play with global data.</a:t>
            </a:r>
          </a:p>
          <a:p>
            <a:r>
              <a:rPr lang="en-GB" dirty="0"/>
              <a:t>Use parameter passing – much safer.</a:t>
            </a:r>
          </a:p>
          <a:p>
            <a:r>
              <a:rPr lang="en-US" altLang="en-US" dirty="0"/>
              <a:t>Good modules have strong cohesion and weak coupling</a:t>
            </a:r>
          </a:p>
          <a:p>
            <a:endParaRPr lang="en-GB" dirty="0"/>
          </a:p>
          <a:p>
            <a:r>
              <a:rPr lang="en-US" altLang="en-US" dirty="0"/>
              <a:t>You cant ever have completely uncoupled modules.</a:t>
            </a:r>
          </a:p>
          <a:p>
            <a:pPr lvl="1"/>
            <a:r>
              <a:rPr lang="en-US" altLang="en-US" dirty="0"/>
              <a:t>If you do, your solution is not a working system.</a:t>
            </a:r>
          </a:p>
          <a:p>
            <a:r>
              <a:rPr lang="en-US" altLang="en-US" dirty="0"/>
              <a:t>Systems are made of interacting components</a:t>
            </a:r>
            <a:r>
              <a:rPr lang="en-US" altLang="en-US" sz="2800" dirty="0"/>
              <a:t>.</a:t>
            </a:r>
          </a:p>
          <a:p>
            <a:endParaRPr lang="en-GB" dirty="0"/>
          </a:p>
        </p:txBody>
      </p:sp>
      <p:pic>
        <p:nvPicPr>
          <p:cNvPr id="6" name="Picture 2" descr="http://test.ical.ly/wp-content/uploads/2010/09/couplage-codes.gif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4800600"/>
            <a:ext cx="1759016" cy="179683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CEBE2D-DE05-4C6C-A8A7-95447A3630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126477" y="3124200"/>
            <a:ext cx="609600" cy="6096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47225B6-F368-49B2-BBCD-766D6C0B685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95900" y="4572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28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4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8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1749244"/>
            <a:ext cx="9495823" cy="503255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AU" dirty="0">
                <a:solidFill>
                  <a:srgbClr val="008000"/>
                </a:solidFill>
              </a:rPr>
              <a:t>A few quick points to keep in mind moving forward!</a:t>
            </a:r>
          </a:p>
          <a:p>
            <a:r>
              <a:rPr lang="en-AU" b="1" dirty="0"/>
              <a:t>Global data: </a:t>
            </a:r>
            <a:r>
              <a:rPr lang="en-AU" dirty="0"/>
              <a:t>This is a variable which can be used by all the modules in your algorithm.</a:t>
            </a:r>
          </a:p>
          <a:p>
            <a:r>
              <a:rPr lang="en-AU" b="1" dirty="0"/>
              <a:t>Local data: </a:t>
            </a:r>
            <a:r>
              <a:rPr lang="en-AU" dirty="0"/>
              <a:t>This variable is defined within a sub-module, they are limited in scope to that sub-module.</a:t>
            </a:r>
            <a:endParaRPr lang="en-AU" b="1" dirty="0"/>
          </a:p>
          <a:p>
            <a:r>
              <a:rPr lang="en-AU" b="1" dirty="0"/>
              <a:t>Passing parameters: </a:t>
            </a:r>
            <a:r>
              <a:rPr lang="en-AU" dirty="0"/>
              <a:t>at some stage we will have to communicate between sub-modules, one way we can do this is with passing parameters (this is simply data transferred from a calling module to its subordinate module).</a:t>
            </a:r>
            <a:br>
              <a:rPr lang="en-AU" dirty="0"/>
            </a:br>
            <a:endParaRPr lang="en-AU" dirty="0"/>
          </a:p>
          <a:p>
            <a:pPr marL="0" indent="0">
              <a:buNone/>
            </a:pPr>
            <a:r>
              <a:rPr lang="en-AU" b="1" i="1" dirty="0"/>
              <a:t>Side effects: </a:t>
            </a:r>
            <a:r>
              <a:rPr lang="en-AU" i="1" dirty="0"/>
              <a:t>problems can occur with cross communication, for example a sub-module trying to alter a global variable inside of a module. Which is what we want to try and avoid through today’s topic.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9100" y="685800"/>
            <a:ext cx="6828821" cy="763525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lang="en-AU" dirty="0"/>
              <a:t>Communication between modules!</a:t>
            </a:r>
          </a:p>
        </p:txBody>
      </p:sp>
      <p:pic>
        <p:nvPicPr>
          <p:cNvPr id="5" name="Picture 2" descr="Image result for module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2900" y="781870"/>
            <a:ext cx="1929058" cy="1334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BC97B80-7472-4CA5-9899-5A886350E1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576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1" y="985721"/>
            <a:ext cx="9038622" cy="919279"/>
          </a:xfrm>
        </p:spPr>
        <p:txBody>
          <a:bodyPr>
            <a:normAutofit fontScale="90000"/>
          </a:bodyPr>
          <a:lstStyle/>
          <a:p>
            <a:r>
              <a:rPr lang="en-AU" dirty="0"/>
              <a:t>Quick look: parameters?</a:t>
            </a:r>
            <a:br>
              <a:rPr lang="en-AU" dirty="0"/>
            </a:br>
            <a:r>
              <a:rPr lang="en-AU" dirty="0"/>
              <a:t>This is when we are calling a module with parameters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190500" y="5377732"/>
            <a:ext cx="6705600" cy="1295400"/>
          </a:xfrm>
          <a:prstGeom prst="wedgeRoundRectCallout">
            <a:avLst>
              <a:gd name="adj1" fmla="val 4828"/>
              <a:gd name="adj2" fmla="val -87785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When we call the MyModule we have to call it into action with the same number of parameters, it is defined with.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7300" y="2938539"/>
            <a:ext cx="4381500" cy="199072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3924300" y="2554185"/>
            <a:ext cx="2819400" cy="5367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3924300" y="2972952"/>
            <a:ext cx="2819400" cy="5367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5077132" y="3847654"/>
            <a:ext cx="2047568" cy="49273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801465" y="2112565"/>
            <a:ext cx="2333022" cy="4733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No parameters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896100" y="2825572"/>
            <a:ext cx="2057400" cy="4733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 parameter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272184" y="3502332"/>
            <a:ext cx="2067232" cy="6906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Multiple parameters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272184" y="4495800"/>
            <a:ext cx="2824316" cy="230832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3">
                    <a:lumMod val="75000"/>
                  </a:schemeClr>
                </a:solidFill>
              </a:rPr>
              <a:t>E.g. of the module</a:t>
            </a:r>
          </a:p>
          <a:p>
            <a:r>
              <a:rPr lang="en-AU" dirty="0"/>
              <a:t>MyModule2(a)</a:t>
            </a:r>
          </a:p>
          <a:p>
            <a:r>
              <a:rPr lang="en-AU" dirty="0"/>
              <a:t>	SET x = 1</a:t>
            </a:r>
          </a:p>
          <a:p>
            <a:r>
              <a:rPr lang="en-AU" dirty="0"/>
              <a:t>	z = x + a</a:t>
            </a:r>
          </a:p>
          <a:p>
            <a:r>
              <a:rPr lang="en-AU" dirty="0"/>
              <a:t> 	return(z)</a:t>
            </a:r>
          </a:p>
          <a:p>
            <a:r>
              <a:rPr lang="en-AU" dirty="0"/>
              <a:t>END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E0D6922-EE17-4B42-BDEB-8FCC903CFE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24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Callout 1"/>
          <p:cNvSpPr/>
          <p:nvPr/>
        </p:nvSpPr>
        <p:spPr>
          <a:xfrm>
            <a:off x="2705100" y="533400"/>
            <a:ext cx="5113019" cy="4267200"/>
          </a:xfrm>
          <a:prstGeom prst="cloudCallout">
            <a:avLst>
              <a:gd name="adj1" fmla="val -57095"/>
              <a:gd name="adj2" fmla="val 43248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dirty="0">
                <a:latin typeface="Arial Narrow" pitchFamily="34" charset="0"/>
              </a:rPr>
              <a:t>	</a:t>
            </a:r>
          </a:p>
          <a:p>
            <a:pPr algn="ctr"/>
            <a:r>
              <a:rPr lang="en-AU" b="1" dirty="0">
                <a:latin typeface="Arial Narrow" pitchFamily="34" charset="0"/>
              </a:rPr>
              <a:t>	Part 1 Content</a:t>
            </a:r>
          </a:p>
          <a:p>
            <a:pPr algn="ctr"/>
            <a:endParaRPr lang="en-AU" b="1" dirty="0">
              <a:latin typeface="Arial Narrow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Module Cohesion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Kinds of Cohesion</a:t>
            </a:r>
          </a:p>
          <a:p>
            <a:endParaRPr lang="en-GB" dirty="0"/>
          </a:p>
          <a:p>
            <a:pPr lvl="1" algn="just">
              <a:spcBef>
                <a:spcPts val="1300"/>
              </a:spcBef>
            </a:pPr>
            <a:r>
              <a:rPr lang="en-GB" dirty="0">
                <a:solidFill>
                  <a:srgbClr val="00B050"/>
                </a:solidFill>
              </a:rPr>
              <a:t>	</a:t>
            </a:r>
            <a:endParaRPr lang="en-AU" dirty="0"/>
          </a:p>
          <a:p>
            <a:pPr algn="ctr"/>
            <a:endParaRPr lang="en-AU" dirty="0"/>
          </a:p>
        </p:txBody>
      </p:sp>
      <p:pic>
        <p:nvPicPr>
          <p:cNvPr id="5" name="Picture 2" descr="http://www.cricharleroi.be/wp-content/uploads/2013/02/team-cohesion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700" y="4191000"/>
            <a:ext cx="3181350" cy="22479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4CBB41B-F5E3-49CB-A36C-CE738018B0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3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81300" y="457200"/>
            <a:ext cx="6722440" cy="838200"/>
          </a:xfrm>
        </p:spPr>
        <p:txBody>
          <a:bodyPr/>
          <a:lstStyle/>
          <a:p>
            <a:r>
              <a:rPr lang="en-AU" cap="none" dirty="0"/>
              <a:t>Cohesion?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400300" y="914400"/>
            <a:ext cx="7696200" cy="5791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en-US" altLang="en-US" sz="2800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2666999" y="1295400"/>
            <a:ext cx="7620001" cy="3810000"/>
          </a:xfrm>
        </p:spPr>
        <p:txBody>
          <a:bodyPr>
            <a:normAutofit fontScale="92500"/>
          </a:bodyPr>
          <a:lstStyle/>
          <a:p>
            <a:r>
              <a:rPr lang="en-GB" dirty="0"/>
              <a:t>When we are talking about module cohesion, this relates to the internal strength of the module!</a:t>
            </a:r>
          </a:p>
          <a:p>
            <a:r>
              <a:rPr lang="en-GB" dirty="0"/>
              <a:t>It actually indicates how closely the elements or statements of a module are associated with each other.</a:t>
            </a:r>
          </a:p>
          <a:p>
            <a:r>
              <a:rPr lang="en-GB" dirty="0"/>
              <a:t>The more closely linked or related the statements are within a module, the higher the cohesion.</a:t>
            </a:r>
          </a:p>
          <a:p>
            <a:r>
              <a:rPr lang="en-GB" dirty="0"/>
              <a:t>High cohesion is good!</a:t>
            </a:r>
          </a:p>
          <a:p>
            <a:endParaRPr lang="en-GB" dirty="0"/>
          </a:p>
        </p:txBody>
      </p:sp>
      <p:pic>
        <p:nvPicPr>
          <p:cNvPr id="1028" name="Picture 4" descr="Image result for cohes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5070987"/>
            <a:ext cx="2488971" cy="170867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DEF9334-08EE-45F4-8E25-2255DAD9BB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80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86400" y="76200"/>
            <a:ext cx="6722440" cy="838200"/>
          </a:xfrm>
        </p:spPr>
        <p:txBody>
          <a:bodyPr/>
          <a:lstStyle/>
          <a:p>
            <a:r>
              <a:rPr lang="en-AU" cap="none" dirty="0"/>
              <a:t>Cohesion – What is it ?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400300" y="914400"/>
            <a:ext cx="7696200" cy="5791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en-US" b="1" dirty="0">
                <a:solidFill>
                  <a:schemeClr val="accent1"/>
                </a:solidFill>
              </a:rPr>
              <a:t>Cohesion</a:t>
            </a:r>
            <a:r>
              <a:rPr lang="en-US" altLang="en-US" dirty="0">
                <a:solidFill>
                  <a:schemeClr val="accent1"/>
                </a:solidFill>
              </a:rPr>
              <a:t>: the elements grouped together </a:t>
            </a:r>
            <a:r>
              <a:rPr lang="en-US" altLang="en-US" u="sng" dirty="0">
                <a:solidFill>
                  <a:schemeClr val="accent1"/>
                </a:solidFill>
              </a:rPr>
              <a:t>inside a module </a:t>
            </a:r>
            <a:r>
              <a:rPr lang="en-US" altLang="en-US" dirty="0">
                <a:solidFill>
                  <a:schemeClr val="accent1"/>
                </a:solidFill>
              </a:rPr>
              <a:t>should have strong relationships and should be together.</a:t>
            </a:r>
          </a:p>
          <a:p>
            <a:pPr fontAlgn="auto">
              <a:lnSpc>
                <a:spcPct val="90000"/>
              </a:lnSpc>
              <a:spcAft>
                <a:spcPts val="0"/>
              </a:spcAft>
            </a:pPr>
            <a:r>
              <a:rPr lang="en-US" altLang="en-US" dirty="0">
                <a:solidFill>
                  <a:srgbClr val="008000"/>
                </a:solidFill>
              </a:rPr>
              <a:t>It is essentially the </a:t>
            </a:r>
            <a:r>
              <a:rPr lang="en-US" altLang="en-US" b="1" dirty="0">
                <a:solidFill>
                  <a:srgbClr val="008000"/>
                </a:solidFill>
              </a:rPr>
              <a:t>internal glue </a:t>
            </a:r>
            <a:r>
              <a:rPr lang="en-US" altLang="en-US" dirty="0">
                <a:solidFill>
                  <a:srgbClr val="008000"/>
                </a:solidFill>
              </a:rPr>
              <a:t>with which a module is constructed.</a:t>
            </a:r>
          </a:p>
          <a:p>
            <a:pPr marL="0" lvl="2" fontAlgn="auto">
              <a:lnSpc>
                <a:spcPct val="90000"/>
              </a:lnSpc>
              <a:spcAft>
                <a:spcPts val="0"/>
              </a:spcAft>
            </a:pPr>
            <a:endParaRPr lang="en-US" altLang="en-US" sz="2800" dirty="0">
              <a:solidFill>
                <a:srgbClr val="FF0000"/>
              </a:solidFill>
            </a:endParaRPr>
          </a:p>
          <a:p>
            <a:pPr marL="0" lvl="2" fontAlgn="auto">
              <a:lnSpc>
                <a:spcPct val="90000"/>
              </a:lnSpc>
              <a:spcAft>
                <a:spcPts val="0"/>
              </a:spcAft>
            </a:pPr>
            <a:endParaRPr lang="en-US" altLang="en-US" sz="2800" dirty="0">
              <a:solidFill>
                <a:srgbClr val="FF0000"/>
              </a:solidFill>
            </a:endParaRPr>
          </a:p>
          <a:p>
            <a:pPr marL="0" lvl="2" fontAlgn="auto">
              <a:lnSpc>
                <a:spcPct val="90000"/>
              </a:lnSpc>
              <a:spcAft>
                <a:spcPts val="0"/>
              </a:spcAft>
            </a:pPr>
            <a:endParaRPr lang="en-US" altLang="en-US" sz="2800" dirty="0">
              <a:solidFill>
                <a:srgbClr val="FF0000"/>
              </a:solidFill>
            </a:endParaRPr>
          </a:p>
          <a:p>
            <a:pPr marL="0" lvl="2" fontAlgn="auto">
              <a:lnSpc>
                <a:spcPct val="90000"/>
              </a:lnSpc>
              <a:spcAft>
                <a:spcPts val="0"/>
              </a:spcAft>
            </a:pPr>
            <a:endParaRPr lang="en-US" altLang="en-US" sz="2800" dirty="0">
              <a:solidFill>
                <a:srgbClr val="FF0000"/>
              </a:solidFill>
            </a:endParaRPr>
          </a:p>
          <a:p>
            <a:pPr marL="0" lvl="2" fontAlgn="auto">
              <a:lnSpc>
                <a:spcPct val="90000"/>
              </a:lnSpc>
              <a:spcAft>
                <a:spcPts val="0"/>
              </a:spcAft>
            </a:pPr>
            <a:endParaRPr lang="en-US" altLang="en-US" sz="2800" dirty="0">
              <a:solidFill>
                <a:srgbClr val="FF0000"/>
              </a:solidFill>
            </a:endParaRPr>
          </a:p>
          <a:p>
            <a:pPr marL="0" lvl="2" fontAlgn="auto">
              <a:lnSpc>
                <a:spcPct val="90000"/>
              </a:lnSpc>
              <a:spcAft>
                <a:spcPts val="0"/>
              </a:spcAft>
            </a:pPr>
            <a:endParaRPr lang="en-US" altLang="en-US" sz="2800" dirty="0">
              <a:solidFill>
                <a:srgbClr val="FF0000"/>
              </a:solidFill>
            </a:endParaRPr>
          </a:p>
          <a:p>
            <a:pPr marL="0" lvl="2" fontAlgn="auto">
              <a:lnSpc>
                <a:spcPct val="90000"/>
              </a:lnSpc>
              <a:spcAft>
                <a:spcPts val="0"/>
              </a:spcAft>
            </a:pPr>
            <a:endParaRPr lang="en-US" altLang="en-US" sz="2800" dirty="0">
              <a:solidFill>
                <a:srgbClr val="FF0000"/>
              </a:solidFill>
            </a:endParaRPr>
          </a:p>
          <a:p>
            <a:pPr marL="0" lvl="2" algn="ctr" fontAlgn="auto">
              <a:lnSpc>
                <a:spcPct val="90000"/>
              </a:lnSpc>
              <a:spcAft>
                <a:spcPts val="0"/>
              </a:spcAft>
            </a:pPr>
            <a:r>
              <a:rPr lang="en-US" altLang="en-US" sz="2800" dirty="0">
                <a:solidFill>
                  <a:srgbClr val="FF0000"/>
                </a:solidFill>
              </a:rPr>
              <a:t>Goal: design your modules with high cohesion!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230804" y="3124200"/>
            <a:ext cx="7833632" cy="2752725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altLang="en-US" sz="2800" u="sng" dirty="0"/>
              <a:t>Definition: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The degree to which all elements of a module are directed towards a single task. 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The degree to which all elements directed towards a task are contained in a single module.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The degree to which all responsibilities of a single module are related.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53EB14C-3BEE-43D0-8657-343A1E7FA2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387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8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DAC7570-24DF-4938-B4F8-0FAE1B9B389E}" vid="{F4B5AF5B-B6B9-480E-80BB-893A39F8C14F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24402</TotalTime>
  <Words>2559</Words>
  <Application>Microsoft Office PowerPoint</Application>
  <PresentationFormat>35mm Slides</PresentationFormat>
  <Paragraphs>620</Paragraphs>
  <Slides>47</Slides>
  <Notes>45</Notes>
  <HiddenSlides>0</HiddenSlides>
  <MMClips>48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Arial Narrow</vt:lpstr>
      <vt:lpstr>Calibri</vt:lpstr>
      <vt:lpstr>Times</vt:lpstr>
      <vt:lpstr>Times New Roman</vt:lpstr>
      <vt:lpstr>Custom Design</vt:lpstr>
      <vt:lpstr>Theme1</vt:lpstr>
      <vt:lpstr> SIT105 - Critical Thinking and Problem Solving for IT Class 09</vt:lpstr>
      <vt:lpstr>Quote</vt:lpstr>
      <vt:lpstr>Developing Good Modules</vt:lpstr>
      <vt:lpstr>Communication between modules!</vt:lpstr>
      <vt:lpstr>Communication between modules!</vt:lpstr>
      <vt:lpstr>Quick look: parameters? This is when we are calling a module with parameters</vt:lpstr>
      <vt:lpstr>PowerPoint Presentation</vt:lpstr>
      <vt:lpstr>Cohesion?</vt:lpstr>
      <vt:lpstr>Cohesion – What is it ?</vt:lpstr>
      <vt:lpstr>Module Cohesion</vt:lpstr>
      <vt:lpstr>1. Coincidental Cohesion (low cohesion)</vt:lpstr>
      <vt:lpstr>2. Logical Cohesion</vt:lpstr>
      <vt:lpstr>3. Temporal Cohesion</vt:lpstr>
      <vt:lpstr>3. Temporal Cohesion (example)</vt:lpstr>
      <vt:lpstr>4. Procedural Cohesion</vt:lpstr>
      <vt:lpstr>4. Procedural Cohesion (example)</vt:lpstr>
      <vt:lpstr>5. Communicational Cohesion</vt:lpstr>
      <vt:lpstr>6. Sequential Cohesion</vt:lpstr>
      <vt:lpstr>6. Sequential Cohesion (examples)</vt:lpstr>
      <vt:lpstr>7. Functional Cohesion (high cohesion)</vt:lpstr>
      <vt:lpstr>7. Functional Cohesion (example 1)</vt:lpstr>
      <vt:lpstr>Summary: Cohesion</vt:lpstr>
      <vt:lpstr>Summary: Cohesion (Cont.)</vt:lpstr>
      <vt:lpstr>Part 1 Summary</vt:lpstr>
      <vt:lpstr>PowerPoint Presentation</vt:lpstr>
      <vt:lpstr>Coupling?</vt:lpstr>
      <vt:lpstr>Coupling</vt:lpstr>
      <vt:lpstr>Input and Output Parameters</vt:lpstr>
      <vt:lpstr>Return Parameters</vt:lpstr>
      <vt:lpstr>Input Parameters and Return Value</vt:lpstr>
      <vt:lpstr>Input and Output Parameters</vt:lpstr>
      <vt:lpstr>Input and Output Parameters</vt:lpstr>
      <vt:lpstr>Inter-module Communications</vt:lpstr>
      <vt:lpstr>1. Global Data</vt:lpstr>
      <vt:lpstr>2. Local Data</vt:lpstr>
      <vt:lpstr>3. Passing Parameters</vt:lpstr>
      <vt:lpstr>3. Passing Parameters</vt:lpstr>
      <vt:lpstr>4. Sharing Data</vt:lpstr>
      <vt:lpstr>Module Coupling</vt:lpstr>
      <vt:lpstr>Type of Coupling</vt:lpstr>
      <vt:lpstr>1. Common Coupling: Data structures</vt:lpstr>
      <vt:lpstr>CODE: Data Structures: Briefly</vt:lpstr>
      <vt:lpstr>2. External Coupling</vt:lpstr>
      <vt:lpstr>3. Control Coupling</vt:lpstr>
      <vt:lpstr>4. Stamp Coupling</vt:lpstr>
      <vt:lpstr>5. Data Coupling</vt:lpstr>
      <vt:lpstr>Part 2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Deakin University</dc:creator>
  <cp:lastModifiedBy>Frank J</cp:lastModifiedBy>
  <cp:revision>284</cp:revision>
  <dcterms:created xsi:type="dcterms:W3CDTF">2003-03-18T04:51:25Z</dcterms:created>
  <dcterms:modified xsi:type="dcterms:W3CDTF">2020-05-17T17:24:16Z</dcterms:modified>
</cp:coreProperties>
</file>

<file path=docProps/thumbnail.jpeg>
</file>